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330" r:id="rId5"/>
    <p:sldId id="277" r:id="rId6"/>
    <p:sldId id="265" r:id="rId7"/>
    <p:sldId id="266" r:id="rId8"/>
    <p:sldId id="267" r:id="rId9"/>
    <p:sldId id="268" r:id="rId10"/>
    <p:sldId id="329" r:id="rId11"/>
    <p:sldId id="271" r:id="rId12"/>
    <p:sldId id="273" r:id="rId13"/>
    <p:sldId id="272" r:id="rId14"/>
    <p:sldId id="276" r:id="rId15"/>
    <p:sldId id="279" r:id="rId16"/>
    <p:sldId id="275" r:id="rId17"/>
    <p:sldId id="274" r:id="rId18"/>
    <p:sldId id="289" r:id="rId19"/>
    <p:sldId id="288" r:id="rId20"/>
    <p:sldId id="310" r:id="rId21"/>
    <p:sldId id="331" r:id="rId22"/>
    <p:sldId id="311" r:id="rId23"/>
    <p:sldId id="312" r:id="rId24"/>
    <p:sldId id="314" r:id="rId25"/>
    <p:sldId id="319" r:id="rId26"/>
    <p:sldId id="316" r:id="rId27"/>
    <p:sldId id="318" r:id="rId28"/>
    <p:sldId id="332" r:id="rId29"/>
    <p:sldId id="320" r:id="rId30"/>
    <p:sldId id="322" r:id="rId31"/>
    <p:sldId id="333" r:id="rId32"/>
    <p:sldId id="323" r:id="rId33"/>
    <p:sldId id="321" r:id="rId34"/>
    <p:sldId id="325" r:id="rId35"/>
    <p:sldId id="326" r:id="rId36"/>
    <p:sldId id="327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ente" initials="C" lastIdx="1" clrIdx="0">
    <p:extLst>
      <p:ext uri="{19B8F6BF-5375-455C-9EA6-DF929625EA0E}">
        <p15:presenceInfo xmlns:p15="http://schemas.microsoft.com/office/powerpoint/2012/main" userId="Clien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78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4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610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4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70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826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70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77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55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71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71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E1C86-A12A-4F61-ACF7-CE1988EA4B7E}" type="datetimeFigureOut">
              <a:rPr lang="pt-BR" smtClean="0"/>
              <a:t>26/07/2019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38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://www.odec.ca/projects/2008/shar8a3/experiment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10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1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37.png"/><Relationship Id="rId10" Type="http://schemas.openxmlformats.org/officeDocument/2006/relationships/image" Target="../media/image36.png"/><Relationship Id="rId9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840042" y="10254758"/>
            <a:ext cx="8075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hlinkClick r:id="rId2"/>
              </a:rPr>
              <a:t>http://www.odec.ca/projects/2008/shar8a3/experiment.html</a:t>
            </a:r>
            <a:endParaRPr lang="pt-BR" sz="11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21085" r="6328" b="23028"/>
          <a:stretch/>
        </p:blipFill>
        <p:spPr>
          <a:xfrm>
            <a:off x="3213842" y="1743828"/>
            <a:ext cx="5510819" cy="49017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6707" y="-104158"/>
            <a:ext cx="12039362" cy="2387600"/>
          </a:xfrm>
        </p:spPr>
        <p:txBody>
          <a:bodyPr>
            <a:normAutofit/>
          </a:bodyPr>
          <a:lstStyle/>
          <a:p>
            <a: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Delineamento de Blocos </a:t>
            </a:r>
            <a:r>
              <a:rPr lang="pt-BR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Casualizados</a:t>
            </a:r>
            <a: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b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pt-B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648430" y="6311114"/>
            <a:ext cx="31350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CIMMYT' </a:t>
            </a:r>
            <a:r>
              <a:rPr lang="pt-BR" sz="1400" dirty="0" err="1">
                <a:solidFill>
                  <a:schemeClr val="bg1"/>
                </a:solidFill>
              </a:rPr>
              <a:t>station</a:t>
            </a:r>
            <a:r>
              <a:rPr lang="pt-BR" sz="1400" dirty="0">
                <a:solidFill>
                  <a:schemeClr val="bg1"/>
                </a:solidFill>
              </a:rPr>
              <a:t>, 2017 </a:t>
            </a:r>
            <a:r>
              <a:rPr lang="pt-BR" sz="1400" dirty="0" err="1">
                <a:solidFill>
                  <a:schemeClr val="bg1"/>
                </a:solidFill>
              </a:rPr>
              <a:t>Obregon</a:t>
            </a:r>
            <a:r>
              <a:rPr lang="pt-BR" sz="1400" dirty="0">
                <a:solidFill>
                  <a:schemeClr val="bg1"/>
                </a:solidFill>
              </a:rPr>
              <a:t>, </a:t>
            </a:r>
            <a:r>
              <a:rPr lang="pt-BR" sz="1400" dirty="0" err="1">
                <a:solidFill>
                  <a:schemeClr val="bg1"/>
                </a:solidFill>
              </a:rPr>
              <a:t>Mexico</a:t>
            </a:r>
            <a:endParaRPr lang="pt-B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tângulo 124"/>
          <p:cNvSpPr/>
          <p:nvPr/>
        </p:nvSpPr>
        <p:spPr>
          <a:xfrm>
            <a:off x="6010584" y="2252004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143" name="Retângulo 142"/>
          <p:cNvSpPr/>
          <p:nvPr/>
        </p:nvSpPr>
        <p:spPr>
          <a:xfrm>
            <a:off x="6035616" y="2159198"/>
            <a:ext cx="2902821" cy="1725227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Retângulo 125"/>
          <p:cNvSpPr/>
          <p:nvPr/>
        </p:nvSpPr>
        <p:spPr>
          <a:xfrm>
            <a:off x="5415392" y="225200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graphicFrame>
        <p:nvGraphicFramePr>
          <p:cNvPr id="144" name="Tabela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255389"/>
              </p:ext>
            </p:extLst>
          </p:nvPr>
        </p:nvGraphicFramePr>
        <p:xfrm>
          <a:off x="216823" y="1047486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  <p:sp>
        <p:nvSpPr>
          <p:cNvPr id="205" name="CaixaDeTexto 204"/>
          <p:cNvSpPr txBox="1"/>
          <p:nvPr/>
        </p:nvSpPr>
        <p:spPr>
          <a:xfrm>
            <a:off x="6704186" y="556698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B1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5415525" y="3987669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6010943" y="398766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6599279" y="398767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8" name="Retângulo 87"/>
          <p:cNvSpPr/>
          <p:nvPr/>
        </p:nvSpPr>
        <p:spPr>
          <a:xfrm>
            <a:off x="7180527" y="3987668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89" name="Retângulo 88"/>
          <p:cNvSpPr/>
          <p:nvPr/>
        </p:nvSpPr>
        <p:spPr>
          <a:xfrm>
            <a:off x="7768862" y="398766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8353661" y="3984129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8949079" y="3984129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9537415" y="398413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cxnSp>
        <p:nvCxnSpPr>
          <p:cNvPr id="93" name="Conector reto 92"/>
          <p:cNvCxnSpPr/>
          <p:nvPr/>
        </p:nvCxnSpPr>
        <p:spPr>
          <a:xfrm>
            <a:off x="5578553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/>
          <p:cNvCxnSpPr/>
          <p:nvPr/>
        </p:nvCxnSpPr>
        <p:spPr>
          <a:xfrm>
            <a:off x="5801836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/>
          <p:nvPr/>
        </p:nvCxnSpPr>
        <p:spPr>
          <a:xfrm>
            <a:off x="6177521" y="400893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95"/>
          <p:cNvCxnSpPr/>
          <p:nvPr/>
        </p:nvCxnSpPr>
        <p:spPr>
          <a:xfrm>
            <a:off x="6400804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/>
          <p:cNvCxnSpPr/>
          <p:nvPr/>
        </p:nvCxnSpPr>
        <p:spPr>
          <a:xfrm>
            <a:off x="6755223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/>
          <p:nvPr/>
        </p:nvCxnSpPr>
        <p:spPr>
          <a:xfrm>
            <a:off x="6978506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/>
          <p:nvPr/>
        </p:nvCxnSpPr>
        <p:spPr>
          <a:xfrm>
            <a:off x="7361279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/>
          <p:nvPr/>
        </p:nvCxnSpPr>
        <p:spPr>
          <a:xfrm>
            <a:off x="7584562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/>
          <p:cNvCxnSpPr/>
          <p:nvPr/>
        </p:nvCxnSpPr>
        <p:spPr>
          <a:xfrm>
            <a:off x="7931893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8155176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8530861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8754144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9112107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9335390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9700442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9923725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tângulo 114"/>
          <p:cNvSpPr/>
          <p:nvPr/>
        </p:nvSpPr>
        <p:spPr>
          <a:xfrm>
            <a:off x="8939008" y="224371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116" name="Conector reto 115"/>
          <p:cNvCxnSpPr/>
          <p:nvPr/>
        </p:nvCxnSpPr>
        <p:spPr>
          <a:xfrm>
            <a:off x="9130387" y="226852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9353670" y="227206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tângulo 117"/>
          <p:cNvSpPr/>
          <p:nvPr/>
        </p:nvSpPr>
        <p:spPr>
          <a:xfrm>
            <a:off x="9537415" y="224137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19" name="Conector reto 118"/>
          <p:cNvCxnSpPr/>
          <p:nvPr/>
        </p:nvCxnSpPr>
        <p:spPr>
          <a:xfrm>
            <a:off x="9693353" y="226262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9916636" y="226617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tângulo 120"/>
          <p:cNvSpPr/>
          <p:nvPr/>
        </p:nvSpPr>
        <p:spPr>
          <a:xfrm>
            <a:off x="8352584" y="224846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122" name="Retângulo 121"/>
          <p:cNvSpPr/>
          <p:nvPr/>
        </p:nvSpPr>
        <p:spPr>
          <a:xfrm>
            <a:off x="7768774" y="2251997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123" name="Retângulo 122"/>
          <p:cNvSpPr/>
          <p:nvPr/>
        </p:nvSpPr>
        <p:spPr>
          <a:xfrm>
            <a:off x="7199821" y="2251997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4" name="Retângulo 123"/>
          <p:cNvSpPr/>
          <p:nvPr/>
        </p:nvSpPr>
        <p:spPr>
          <a:xfrm>
            <a:off x="6603539" y="2251997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127" name="Retângulo 126"/>
          <p:cNvSpPr/>
          <p:nvPr/>
        </p:nvSpPr>
        <p:spPr>
          <a:xfrm>
            <a:off x="5389169" y="516341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8" name="Retângulo 127"/>
          <p:cNvSpPr/>
          <p:nvPr/>
        </p:nvSpPr>
        <p:spPr>
          <a:xfrm>
            <a:off x="5985671" y="5163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29" name="Conector reto 128"/>
          <p:cNvCxnSpPr/>
          <p:nvPr/>
        </p:nvCxnSpPr>
        <p:spPr>
          <a:xfrm>
            <a:off x="6162876" y="57931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6386159" y="5828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5548655" y="58995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5771938" y="59350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5589050" y="232561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5812333" y="23291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180705" y="23078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6403988" y="23114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6791381" y="231852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7014664" y="232207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 reto 208"/>
          <p:cNvCxnSpPr/>
          <p:nvPr/>
        </p:nvCxnSpPr>
        <p:spPr>
          <a:xfrm>
            <a:off x="7405385" y="231852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 reto 209"/>
          <p:cNvCxnSpPr/>
          <p:nvPr/>
        </p:nvCxnSpPr>
        <p:spPr>
          <a:xfrm>
            <a:off x="7628668" y="232207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 reto 210"/>
          <p:cNvCxnSpPr/>
          <p:nvPr/>
        </p:nvCxnSpPr>
        <p:spPr>
          <a:xfrm>
            <a:off x="7953072" y="23185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 reto 211"/>
          <p:cNvCxnSpPr/>
          <p:nvPr/>
        </p:nvCxnSpPr>
        <p:spPr>
          <a:xfrm>
            <a:off x="8211796" y="23185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ector reto 212"/>
          <p:cNvCxnSpPr/>
          <p:nvPr/>
        </p:nvCxnSpPr>
        <p:spPr>
          <a:xfrm>
            <a:off x="8515612" y="231499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 reto 213"/>
          <p:cNvCxnSpPr/>
          <p:nvPr/>
        </p:nvCxnSpPr>
        <p:spPr>
          <a:xfrm>
            <a:off x="8738895" y="231854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Retângulo 214"/>
          <p:cNvSpPr/>
          <p:nvPr/>
        </p:nvSpPr>
        <p:spPr>
          <a:xfrm>
            <a:off x="6570925" y="51633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216" name="Retângulo 215"/>
          <p:cNvSpPr/>
          <p:nvPr/>
        </p:nvSpPr>
        <p:spPr>
          <a:xfrm>
            <a:off x="7159260" y="51634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217" name="Conector reto 216"/>
          <p:cNvCxnSpPr/>
          <p:nvPr/>
        </p:nvCxnSpPr>
        <p:spPr>
          <a:xfrm>
            <a:off x="7343552" y="5864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to 217"/>
          <p:cNvCxnSpPr/>
          <p:nvPr/>
        </p:nvCxnSpPr>
        <p:spPr>
          <a:xfrm>
            <a:off x="7566835" y="58996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reto 218"/>
          <p:cNvCxnSpPr/>
          <p:nvPr/>
        </p:nvCxnSpPr>
        <p:spPr>
          <a:xfrm>
            <a:off x="6723321" y="5828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ctor reto 219"/>
          <p:cNvCxnSpPr/>
          <p:nvPr/>
        </p:nvCxnSpPr>
        <p:spPr>
          <a:xfrm>
            <a:off x="6946604" y="5864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tângulo 220"/>
          <p:cNvSpPr/>
          <p:nvPr/>
        </p:nvSpPr>
        <p:spPr>
          <a:xfrm>
            <a:off x="7768774" y="519880"/>
            <a:ext cx="2328622" cy="154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Bordadura</a:t>
            </a:r>
          </a:p>
          <a:p>
            <a:pPr algn="ctr"/>
            <a:r>
              <a:rPr lang="pt-BR" dirty="0" smtClean="0">
                <a:solidFill>
                  <a:schemeClr val="tx1"/>
                </a:solidFill>
              </a:rPr>
              <a:t>Outro Experimento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5316279" y="3884427"/>
            <a:ext cx="3036305" cy="204145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5" name="Conector reto 44"/>
          <p:cNvCxnSpPr/>
          <p:nvPr/>
        </p:nvCxnSpPr>
        <p:spPr>
          <a:xfrm>
            <a:off x="8352584" y="5936316"/>
            <a:ext cx="1875937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 flipV="1">
            <a:off x="10228521" y="2161953"/>
            <a:ext cx="0" cy="377436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to 138"/>
          <p:cNvCxnSpPr/>
          <p:nvPr/>
        </p:nvCxnSpPr>
        <p:spPr>
          <a:xfrm flipV="1">
            <a:off x="8912565" y="2147581"/>
            <a:ext cx="1315955" cy="14372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to 139"/>
          <p:cNvCxnSpPr/>
          <p:nvPr/>
        </p:nvCxnSpPr>
        <p:spPr>
          <a:xfrm flipV="1">
            <a:off x="8933085" y="2161952"/>
            <a:ext cx="15994" cy="1722475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to 140"/>
          <p:cNvCxnSpPr/>
          <p:nvPr/>
        </p:nvCxnSpPr>
        <p:spPr>
          <a:xfrm>
            <a:off x="8352584" y="3884427"/>
            <a:ext cx="596495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CaixaDeTexto 141"/>
          <p:cNvSpPr txBox="1"/>
          <p:nvPr/>
        </p:nvSpPr>
        <p:spPr>
          <a:xfrm>
            <a:off x="9140310" y="556402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cxnSp>
        <p:nvCxnSpPr>
          <p:cNvPr id="145" name="Conector reto 144"/>
          <p:cNvCxnSpPr/>
          <p:nvPr/>
        </p:nvCxnSpPr>
        <p:spPr>
          <a:xfrm flipV="1">
            <a:off x="5314743" y="163033"/>
            <a:ext cx="1536" cy="372139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to 145"/>
          <p:cNvCxnSpPr/>
          <p:nvPr/>
        </p:nvCxnSpPr>
        <p:spPr>
          <a:xfrm>
            <a:off x="5283323" y="163033"/>
            <a:ext cx="2485451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to 146"/>
          <p:cNvCxnSpPr/>
          <p:nvPr/>
        </p:nvCxnSpPr>
        <p:spPr>
          <a:xfrm flipV="1">
            <a:off x="7744514" y="152596"/>
            <a:ext cx="2472" cy="199498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CaixaDeTexto 147"/>
          <p:cNvSpPr txBox="1"/>
          <p:nvPr/>
        </p:nvSpPr>
        <p:spPr>
          <a:xfrm>
            <a:off x="6357205" y="16696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  <p:sp>
        <p:nvSpPr>
          <p:cNvPr id="207" name="CaixaDeTexto 206"/>
          <p:cNvSpPr txBox="1"/>
          <p:nvPr/>
        </p:nvSpPr>
        <p:spPr>
          <a:xfrm>
            <a:off x="7322211" y="200512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623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1511" y="1825625"/>
            <a:ext cx="3684182" cy="4351338"/>
          </a:xfrm>
        </p:spPr>
        <p:txBody>
          <a:bodyPr/>
          <a:lstStyle/>
          <a:p>
            <a:r>
              <a:rPr lang="pt-BR" dirty="0" smtClean="0"/>
              <a:t>Montar o experimento</a:t>
            </a:r>
          </a:p>
          <a:p>
            <a:endParaRPr lang="pt-BR" dirty="0" smtClean="0"/>
          </a:p>
          <a:p>
            <a:r>
              <a:rPr lang="pt-BR" dirty="0" smtClean="0"/>
              <a:t>Coleta dos dados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484" y="1491970"/>
            <a:ext cx="7919372" cy="520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2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16" y="373673"/>
            <a:ext cx="10032039" cy="620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197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Tabulação dos Dados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5380677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Repetições/Blocos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5380677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Repetições/Blocos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99" r="-1786" b="-3514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224000" r="-1786" b="-6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24000" r="-1786" b="-5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17105" r="-1786" b="-37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47407" r="-1786" b="-11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86442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" t="-425352" r="-441980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0930" t="-425352" r="-65290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8969" t="-425352" r="-40358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7589" t="-425352" r="-2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7589" t="-425352" r="-1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tângulo 4"/>
          <p:cNvSpPr/>
          <p:nvPr/>
        </p:nvSpPr>
        <p:spPr>
          <a:xfrm>
            <a:off x="5479312" y="1329313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322921" y="1547465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93914" y="1371887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1010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004391" y="242808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053563" y="427473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158226" y="242809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de tratamentos: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 smtClean="0"/>
                  <a:t> </a:t>
                </a:r>
                <a:r>
                  <a:rPr lang="pt-BR" sz="2400" smtClean="0"/>
                  <a:t>+ ... </a:t>
                </a:r>
                <a:r>
                  <a:rPr lang="pt-BR" sz="2400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de </a:t>
                </a:r>
                <a:r>
                  <a:rPr lang="pt-BR" sz="2400" dirty="0"/>
                  <a:t>tratamentos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  <a:blipFill>
                <a:blip r:embed="rId2"/>
                <a:stretch>
                  <a:fillRect l="-1733" t="-24557" b="-15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das repetições/blocos: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.1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pt-BR" sz="2400" dirty="0" smtClean="0"/>
                  <a:t> + ...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das repetições/blocos: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  <a:blipFill>
                <a:blip r:embed="rId3"/>
                <a:stretch>
                  <a:fillRect l="-1584" t="-1008" b="-15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Total Geral: </a:t>
                </a:r>
                <a:endParaRPr lang="pt-BR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pt-BR" sz="2400" dirty="0" smtClean="0"/>
              </a:p>
              <a:p>
                <a:r>
                  <a:rPr lang="pt-BR" sz="2400" dirty="0" smtClean="0"/>
                  <a:t>Média Geral: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  <a:blipFill>
                <a:blip r:embed="rId4"/>
                <a:stretch>
                  <a:fillRect l="-731" t="-15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1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1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9728" y="2167327"/>
                <a:ext cx="10838121" cy="4407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;</a:t>
                </a:r>
              </a:p>
              <a:p>
                <a:endParaRPr lang="pt-BR" dirty="0" smtClean="0"/>
              </a:p>
              <a:p>
                <a:r>
                  <a:rPr lang="pt-BR" dirty="0" smtClean="0"/>
                  <a:t>m: média de todos os valores possíveis da variável resposta (constante) (efeito fixo);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/>
                  <a:t>: efeito devido ao bloco j (efeito aleatório</a:t>
                </a:r>
                <a:r>
                  <a:rPr lang="pt-BR" dirty="0" smtClean="0"/>
                  <a:t>);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:endParaRPr lang="pt-B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devido ao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(efeito pode ser fixo ou aleatório);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dirty="0" smtClean="0">
                  <a:solidFill>
                    <a:srgbClr val="FF0000"/>
                  </a:solidFill>
                </a:endParaRPr>
              </a:p>
              <a:p>
                <a:endParaRPr lang="pt-BR" dirty="0" smtClean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associado ao valor observado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/>
                  <a:t>C</a:t>
                </a:r>
                <a:r>
                  <a:rPr lang="pt-BR" dirty="0" smtClean="0"/>
                  <a:t>ontribuição da variação não controlada referente à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(efeito </a:t>
                </a:r>
                <a:r>
                  <a:rPr lang="pt-BR" dirty="0" err="1" smtClean="0"/>
                  <a:t>aleaório</a:t>
                </a:r>
                <a:r>
                  <a:rPr lang="pt-BR" dirty="0" smtClean="0"/>
                  <a:t>).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2167327"/>
                <a:ext cx="10838121" cy="4407425"/>
              </a:xfrm>
              <a:prstGeom prst="rect">
                <a:avLst/>
              </a:prstGeom>
              <a:blipFill>
                <a:blip r:embed="rId3"/>
                <a:stretch>
                  <a:fillRect l="-506" t="-692" r="-225" b="-8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7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pt-BR" dirty="0" smtClean="0"/>
                  <a:t>Pressuposições quando ao modelo</a:t>
                </a:r>
              </a:p>
              <a:p>
                <a:pPr lvl="1"/>
                <a:r>
                  <a:rPr lang="pt-BR" dirty="0" smtClean="0"/>
                  <a:t>Os efeitos do modelo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 smtClean="0"/>
                  <a:t>);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)  devem ser aditivos; </a:t>
                </a:r>
                <a:endParaRPr lang="pt-BR" i="1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 </a:t>
                </a:r>
              </a:p>
              <a:p>
                <a:pPr marL="457200" lvl="1" indent="0" algn="ctr">
                  <a:buNone/>
                </a:pPr>
                <a:endParaRPr lang="pt-BR" dirty="0" smtClean="0"/>
              </a:p>
              <a:p>
                <a:pPr lvl="1"/>
                <a:r>
                  <a:rPr lang="pt-BR" dirty="0" smtClean="0"/>
                  <a:t>Os erros experimentais devem ser normalmente distribuídos, independentes, com média zero e variância comum.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𝑁𝐼𝐷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 smtClean="0"/>
              </a:p>
              <a:p>
                <a:pPr lvl="2"/>
                <a:r>
                  <a:rPr lang="pt-BR" dirty="0" smtClean="0"/>
                  <a:t>Os erros tem distribuição normal</a:t>
                </a:r>
              </a:p>
              <a:p>
                <a:pPr lvl="2"/>
                <a:r>
                  <a:rPr lang="pt-BR" dirty="0" smtClean="0"/>
                  <a:t>Os erros não são correlacionados</a:t>
                </a:r>
              </a:p>
              <a:p>
                <a:pPr lvl="2"/>
                <a:r>
                  <a:rPr lang="pt-BR" dirty="0" smtClean="0"/>
                  <a:t>A média dos erros é zero</a:t>
                </a:r>
              </a:p>
              <a:p>
                <a:pPr lvl="2"/>
                <a:r>
                  <a:rPr lang="pt-BR" dirty="0" smtClean="0"/>
                  <a:t>Todos os erros têm a mesma variância – homogeneidade de variâncias</a:t>
                </a:r>
              </a:p>
              <a:p>
                <a:pPr lvl="2"/>
                <a:endParaRPr lang="pt-BR" dirty="0"/>
              </a:p>
              <a:p>
                <a:r>
                  <a:rPr lang="pt-BR" dirty="0" smtClean="0"/>
                  <a:t>Importância: As pressuposições sobre a normalidade dos erros é necessária para validar os testes de hipóteses.</a:t>
                </a:r>
              </a:p>
              <a:p>
                <a:pPr lvl="2"/>
                <a:endParaRPr lang="pt-BR" dirty="0" smtClean="0"/>
              </a:p>
              <a:p>
                <a:pPr marL="914400" lvl="2" indent="0">
                  <a:buNone/>
                </a:pPr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1623" b="-29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6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6624732"/>
                  </p:ext>
                </p:extLst>
              </p:nvPr>
            </p:nvGraphicFramePr>
            <p:xfrm>
              <a:off x="205561" y="1255428"/>
              <a:ext cx="11441173" cy="26103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783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034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16641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06591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850575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310825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142054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970264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𝑄𝑀𝑏𝑙𝑜𝑐𝑜𝑠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𝑄𝑀𝑏𝑙𝑜𝑐𝑜𝑠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r(t-1)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+</m:t>
                                </m:r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𝑄𝑀𝑡𝑟𝑎𝑡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 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r(t-1)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 * 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6624732"/>
                  </p:ext>
                </p:extLst>
              </p:nvPr>
            </p:nvGraphicFramePr>
            <p:xfrm>
              <a:off x="205561" y="1255428"/>
              <a:ext cx="11441173" cy="26103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783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034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16641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06591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850575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310825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142054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970264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9444" r="-717801" b="-11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19444" r="-304425" b="-11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19444" r="-637143" b="-11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610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30282" r="-717801" b="-1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30282" r="-304425" b="-1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30282" r="-637143" b="-1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950" t="-30282" r="-135356" b="-1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r(t-1)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8610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30282" r="-717801" b="-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130282" r="-304425" b="-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130282" r="-637143" b="-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950" t="-130282" r="-135356" b="-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r(t-1)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44627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 * 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441892" r="-717801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441892" r="-304425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441892" r="-637143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113889" r="-717801" b="-4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1490330" y="-701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38762" y="5212928"/>
            <a:ext cx="11809228" cy="1945991"/>
          </a:xfrm>
        </p:spPr>
        <p:txBody>
          <a:bodyPr>
            <a:normAutofit/>
          </a:bodyPr>
          <a:lstStyle/>
          <a:p>
            <a:pPr algn="just"/>
            <a:r>
              <a:rPr lang="pt-BR" sz="2000" dirty="0" smtClean="0"/>
              <a:t>Natureza do efeito de tratamento: Fixo</a:t>
            </a:r>
          </a:p>
          <a:p>
            <a:pPr lvl="1" algn="just"/>
            <a:r>
              <a:rPr lang="pt-BR" sz="1800" dirty="0" smtClean="0"/>
              <a:t>H</a:t>
            </a:r>
            <a:r>
              <a:rPr lang="pt-BR" sz="1800" baseline="-25000" dirty="0" smtClean="0"/>
              <a:t>0</a:t>
            </a:r>
            <a:r>
              <a:rPr lang="pt-BR" sz="1800" dirty="0" smtClean="0"/>
              <a:t>: m</a:t>
            </a:r>
            <a:r>
              <a:rPr lang="pt-BR" sz="1800" baseline="-25000" dirty="0" smtClean="0"/>
              <a:t>1</a:t>
            </a:r>
            <a:r>
              <a:rPr lang="pt-BR" sz="1800" dirty="0"/>
              <a:t> </a:t>
            </a:r>
            <a:r>
              <a:rPr lang="pt-BR" sz="1800" dirty="0" smtClean="0"/>
              <a:t>=</a:t>
            </a:r>
            <a:r>
              <a:rPr lang="pt-BR" sz="1800" baseline="-25000" dirty="0" smtClean="0"/>
              <a:t> </a:t>
            </a:r>
            <a:r>
              <a:rPr lang="pt-BR" sz="1800" dirty="0" smtClean="0"/>
              <a:t>m</a:t>
            </a:r>
            <a:r>
              <a:rPr lang="pt-BR" sz="1800" baseline="-25000" dirty="0" smtClean="0"/>
              <a:t>2</a:t>
            </a:r>
            <a:r>
              <a:rPr lang="pt-BR" sz="1800" dirty="0" smtClean="0"/>
              <a:t> = ... =</a:t>
            </a:r>
            <a:r>
              <a:rPr lang="pt-BR" sz="1800" baseline="-25000" dirty="0" smtClean="0"/>
              <a:t> </a:t>
            </a:r>
            <a:r>
              <a:rPr lang="pt-BR" sz="1800" dirty="0" err="1" smtClean="0"/>
              <a:t>m</a:t>
            </a:r>
            <a:r>
              <a:rPr lang="pt-BR" sz="1800" baseline="-25000" dirty="0" err="1" smtClean="0"/>
              <a:t>t</a:t>
            </a:r>
            <a:r>
              <a:rPr lang="pt-BR" sz="1800" baseline="-25000" dirty="0" smtClean="0"/>
              <a:t> </a:t>
            </a:r>
            <a:r>
              <a:rPr lang="pt-BR" sz="1800" dirty="0"/>
              <a:t>=</a:t>
            </a:r>
            <a:r>
              <a:rPr lang="pt-BR" sz="1800" baseline="-25000" dirty="0"/>
              <a:t> </a:t>
            </a:r>
            <a:r>
              <a:rPr lang="pt-BR" sz="1800" dirty="0" smtClean="0"/>
              <a:t>m; todos os possíveis contrastes entre as médias dos tratamentos, são estatisticamente nulos, ao nível de probabilidade que foi executado o teste.</a:t>
            </a:r>
          </a:p>
          <a:p>
            <a:pPr lvl="1" algn="just"/>
            <a:r>
              <a:rPr lang="pt-BR" sz="1800" dirty="0" smtClean="0"/>
              <a:t>H</a:t>
            </a:r>
            <a:r>
              <a:rPr lang="pt-BR" sz="1800" baseline="-25000" dirty="0" smtClean="0"/>
              <a:t>a</a:t>
            </a:r>
            <a:r>
              <a:rPr lang="pt-BR" sz="1800" dirty="0" smtClean="0"/>
              <a:t>: não H</a:t>
            </a:r>
            <a:r>
              <a:rPr lang="pt-BR" sz="1800" baseline="-25000" dirty="0" smtClean="0"/>
              <a:t>0</a:t>
            </a:r>
            <a:r>
              <a:rPr lang="pt-BR" sz="1800" dirty="0"/>
              <a:t> </a:t>
            </a:r>
            <a:r>
              <a:rPr lang="pt-BR" sz="1800" dirty="0" smtClean="0"/>
              <a:t>, existe pelo menos um contraste entre as médias dos tratamentos, estatisticamente diferentes de zero, ao nível de probabilidade que foi realizado o teste. (Pelo menos uma das médias dos tratamentos difere das demais)</a:t>
            </a:r>
            <a:endParaRPr lang="pt-BR" sz="18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7972971" y="110612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971" y="110612"/>
                <a:ext cx="3673763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138762" y="3922897"/>
                <a:ext cx="11809228" cy="1945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pt-BR" sz="2000" dirty="0" smtClean="0"/>
                  <a:t>Natureza do efeito de blocos: Aleatório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r>
                  <a:rPr lang="pt-BR" sz="1800" dirty="0" smtClean="0"/>
                  <a:t> A variância de blocos é igual a 0. Não se faz necessário o uso de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sz="1800" dirty="0" smtClean="0"/>
                  <a:t>; A variância entre blocos é diferente de 0. É necessária a restrição na casualização por meio do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  <a:endParaRPr lang="pt-BR" sz="1800" baseline="-25000" dirty="0"/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62" y="3922897"/>
                <a:ext cx="11809228" cy="1945991"/>
              </a:xfrm>
              <a:prstGeom prst="rect">
                <a:avLst/>
              </a:prstGeom>
              <a:blipFill>
                <a:blip r:embed="rId4"/>
                <a:stretch>
                  <a:fillRect l="-465" t="-3448" r="-4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27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000" dirty="0" smtClean="0"/>
              <a:t>Ortogonalidade do GL e das Somas de Quadrados</a:t>
            </a:r>
            <a:endParaRPr lang="pt-BR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17" y="5601474"/>
            <a:ext cx="11624400" cy="1196274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919717" y="2373755"/>
            <a:ext cx="10515600" cy="2544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sz="2800" dirty="0" smtClean="0"/>
              <a:t>GL(total) = GL(</a:t>
            </a:r>
            <a:r>
              <a:rPr lang="pt-BR" sz="2800" dirty="0" err="1" smtClean="0"/>
              <a:t>trat</a:t>
            </a:r>
            <a:r>
              <a:rPr lang="pt-BR" sz="2800" dirty="0" smtClean="0"/>
              <a:t>) + GL(res)</a:t>
            </a:r>
          </a:p>
          <a:p>
            <a:pPr algn="ctr">
              <a:lnSpc>
                <a:spcPct val="150000"/>
              </a:lnSpc>
            </a:pPr>
            <a:r>
              <a:rPr lang="pt-BR" sz="2800" dirty="0" smtClean="0"/>
              <a:t>GL(res) = GL(total) – GL(</a:t>
            </a:r>
            <a:r>
              <a:rPr lang="pt-BR" sz="2800" dirty="0" err="1" smtClean="0"/>
              <a:t>trat</a:t>
            </a:r>
            <a:r>
              <a:rPr lang="pt-BR" sz="2800" dirty="0" smtClean="0"/>
              <a:t>)</a:t>
            </a:r>
          </a:p>
          <a:p>
            <a:pPr algn="ctr">
              <a:lnSpc>
                <a:spcPct val="150000"/>
              </a:lnSpc>
            </a:pPr>
            <a:r>
              <a:rPr lang="pt-BR" sz="2800" dirty="0" smtClean="0"/>
              <a:t>GL(res) = (</a:t>
            </a:r>
            <a:r>
              <a:rPr lang="pt-BR" sz="2800" dirty="0" err="1" smtClean="0"/>
              <a:t>bt</a:t>
            </a:r>
            <a:r>
              <a:rPr lang="pt-BR" sz="2800" dirty="0" smtClean="0"/>
              <a:t> -1) – (b-1) – (t-1) </a:t>
            </a:r>
          </a:p>
          <a:p>
            <a:pPr algn="ctr">
              <a:lnSpc>
                <a:spcPct val="150000"/>
              </a:lnSpc>
            </a:pPr>
            <a:r>
              <a:rPr lang="pt-BR" sz="2800" dirty="0"/>
              <a:t>GL(res) = </a:t>
            </a:r>
            <a:r>
              <a:rPr lang="pt-BR" sz="2800" dirty="0" err="1"/>
              <a:t>bt</a:t>
            </a:r>
            <a:r>
              <a:rPr lang="pt-BR" sz="2800" dirty="0"/>
              <a:t> </a:t>
            </a:r>
            <a:r>
              <a:rPr lang="pt-BR" sz="2800" dirty="0" smtClean="0"/>
              <a:t>-1 – b + 1 – t +1 </a:t>
            </a:r>
          </a:p>
          <a:p>
            <a:pPr algn="ctr">
              <a:lnSpc>
                <a:spcPct val="150000"/>
              </a:lnSpc>
            </a:pPr>
            <a:r>
              <a:rPr lang="pt-BR" sz="2800" dirty="0"/>
              <a:t>GL(res) = </a:t>
            </a:r>
            <a:r>
              <a:rPr lang="pt-BR" sz="2800" dirty="0" err="1" smtClean="0"/>
              <a:t>bt</a:t>
            </a:r>
            <a:r>
              <a:rPr lang="pt-BR" sz="2800" dirty="0" smtClean="0"/>
              <a:t> – b – t +1 </a:t>
            </a:r>
          </a:p>
          <a:p>
            <a:pPr algn="ctr">
              <a:lnSpc>
                <a:spcPct val="150000"/>
              </a:lnSpc>
            </a:pPr>
            <a:r>
              <a:rPr lang="pt-BR" sz="2800" dirty="0"/>
              <a:t>GL(res) =(</a:t>
            </a:r>
            <a:r>
              <a:rPr lang="pt-BR" sz="2800" dirty="0" smtClean="0"/>
              <a:t>b-1)*(t-1)  </a:t>
            </a:r>
          </a:p>
          <a:p>
            <a:pPr algn="ctr">
              <a:lnSpc>
                <a:spcPct val="150000"/>
              </a:lnSpc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5721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6065" y="1012420"/>
            <a:ext cx="11348483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000" dirty="0"/>
              <a:t>Delineamento no qual os tratamentos são distribuídos em blocos/repetições de modo que dentro destes não ocorra variação </a:t>
            </a:r>
            <a:r>
              <a:rPr lang="pt-BR" sz="2000" dirty="0" smtClean="0"/>
              <a:t>ambiental e todos os tratamentos sejam amostrados uma única vez por bloco.</a:t>
            </a:r>
            <a:endParaRPr lang="pt-BR" sz="2000" dirty="0"/>
          </a:p>
          <a:p>
            <a:pPr marL="0" indent="0" algn="just">
              <a:buNone/>
            </a:pPr>
            <a:r>
              <a:rPr lang="pt-BR" sz="2000" dirty="0" smtClean="0">
                <a:solidFill>
                  <a:srgbClr val="FF0000"/>
                </a:solidFill>
              </a:rPr>
              <a:t>Controle Local</a:t>
            </a:r>
            <a:r>
              <a:rPr lang="pt-BR" sz="2000" dirty="0" smtClean="0"/>
              <a:t>: Arranjos na distribuição dos tratamentos de modo a atenuar os problemas de heterogeneidade ambiental.</a:t>
            </a:r>
          </a:p>
          <a:p>
            <a:pPr marL="0" indent="0" algn="ctr">
              <a:buNone/>
            </a:pPr>
            <a:r>
              <a:rPr lang="pt-BR" sz="2000" dirty="0" smtClean="0"/>
              <a:t>Restrição na casualização – </a:t>
            </a:r>
            <a:r>
              <a:rPr lang="pt-BR" sz="2000" dirty="0" err="1" smtClean="0"/>
              <a:t>Aleatorização</a:t>
            </a:r>
            <a:r>
              <a:rPr lang="pt-BR" sz="2000" dirty="0" smtClean="0"/>
              <a:t> dos tratamentos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355655" y="3188089"/>
            <a:ext cx="4059866" cy="3495635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34416" y="5909394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cxnSp>
        <p:nvCxnSpPr>
          <p:cNvPr id="10" name="Conector de Seta Reta 9"/>
          <p:cNvCxnSpPr/>
          <p:nvPr/>
        </p:nvCxnSpPr>
        <p:spPr>
          <a:xfrm>
            <a:off x="887467" y="3267739"/>
            <a:ext cx="19848" cy="3415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42602" y="2713741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576682" y="2871273"/>
            <a:ext cx="4033023" cy="3844684"/>
          </a:xfrm>
          <a:prstGeom prst="rect">
            <a:avLst/>
          </a:prstGeom>
        </p:spPr>
      </p:pic>
      <p:sp>
        <p:nvSpPr>
          <p:cNvPr id="15" name="Título 1"/>
          <p:cNvSpPr txBox="1">
            <a:spLocks/>
          </p:cNvSpPr>
          <p:nvPr/>
        </p:nvSpPr>
        <p:spPr>
          <a:xfrm>
            <a:off x="799129" y="-1381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Delineamento de Blocos </a:t>
            </a:r>
            <a:r>
              <a:rPr lang="pt-BR" dirty="0" err="1" smtClean="0"/>
              <a:t>Casualizados</a:t>
            </a:r>
            <a:r>
              <a:rPr lang="pt-BR" dirty="0" smtClean="0"/>
              <a:t> (DBC)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303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728330" y="2109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Tomada de decisão – Teste F</a:t>
            </a:r>
          </a:p>
          <a:p>
            <a:pPr algn="ctr"/>
            <a:r>
              <a:rPr lang="pt-BR" sz="3600" dirty="0" smtClean="0"/>
              <a:t>Análise de Variância - ANOVA</a:t>
            </a:r>
            <a:endParaRPr lang="pt-BR" sz="36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96701" y="1651591"/>
            <a:ext cx="11789735" cy="503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 smtClean="0"/>
              <a:t>F não significativo (</a:t>
            </a:r>
            <a:r>
              <a:rPr lang="pt-BR" sz="1800" dirty="0" err="1" smtClean="0"/>
              <a:t>ns</a:t>
            </a:r>
            <a:r>
              <a:rPr lang="pt-BR" sz="1800" dirty="0" smtClean="0"/>
              <a:t>)</a:t>
            </a:r>
          </a:p>
          <a:p>
            <a:pPr lvl="2" algn="just"/>
            <a:r>
              <a:rPr lang="pt-BR" sz="1200" dirty="0" smtClean="0"/>
              <a:t>Se F calculado &lt; F tabelado (1% ou 5%)</a:t>
            </a:r>
          </a:p>
          <a:p>
            <a:pPr lvl="2" algn="just"/>
            <a:r>
              <a:rPr lang="pt-BR" sz="1200" dirty="0" smtClean="0"/>
              <a:t>Se p-valor &gt; 1% ou p-valor &gt; 5%</a:t>
            </a:r>
            <a:endParaRPr lang="pt-BR" sz="1600" dirty="0"/>
          </a:p>
          <a:p>
            <a:pPr algn="just"/>
            <a:r>
              <a:rPr lang="pt-BR" sz="1800" dirty="0" smtClean="0"/>
              <a:t>F </a:t>
            </a:r>
            <a:r>
              <a:rPr lang="pt-BR" sz="1800" dirty="0"/>
              <a:t>significativo (* (5%) ou ** (1%)) – Rejeita </a:t>
            </a:r>
            <a:r>
              <a:rPr lang="pt-BR" sz="1800" dirty="0" smtClean="0"/>
              <a:t>H</a:t>
            </a:r>
            <a:r>
              <a:rPr lang="pt-BR" sz="1800" baseline="-25000" dirty="0" smtClean="0"/>
              <a:t>0</a:t>
            </a:r>
            <a:r>
              <a:rPr lang="pt-BR" sz="1800" dirty="0" smtClean="0"/>
              <a:t>. </a:t>
            </a:r>
            <a:endParaRPr lang="pt-BR" sz="1800" dirty="0"/>
          </a:p>
          <a:p>
            <a:pPr marL="0" indent="0" algn="just">
              <a:buNone/>
            </a:pPr>
            <a:r>
              <a:rPr lang="pt-BR" sz="1600" dirty="0" smtClean="0"/>
              <a:t>Pelo </a:t>
            </a:r>
            <a:r>
              <a:rPr lang="pt-BR" sz="1600" dirty="0"/>
              <a:t>menos uma das médias dos tratamentos difere das demais</a:t>
            </a:r>
            <a:endParaRPr lang="pt-BR" sz="1600" baseline="-25000" dirty="0"/>
          </a:p>
          <a:p>
            <a:pPr lvl="2" algn="just"/>
            <a:r>
              <a:rPr lang="pt-BR" sz="1200" dirty="0" smtClean="0"/>
              <a:t>Se F calculado ≥ F tabelado </a:t>
            </a:r>
            <a:r>
              <a:rPr lang="pt-BR" sz="1200" dirty="0"/>
              <a:t>(1% ou 5</a:t>
            </a:r>
            <a:r>
              <a:rPr lang="pt-BR" sz="1200" dirty="0" smtClean="0"/>
              <a:t>%)</a:t>
            </a:r>
          </a:p>
          <a:p>
            <a:pPr lvl="2" algn="just"/>
            <a:r>
              <a:rPr lang="pt-BR" sz="1200" dirty="0"/>
              <a:t>Se p-valor ≤ 1% ou p-valor ≤ 5%</a:t>
            </a:r>
            <a:endParaRPr lang="pt-BR" sz="1600" dirty="0"/>
          </a:p>
          <a:p>
            <a:pPr lvl="2" algn="just"/>
            <a:endParaRPr lang="pt-BR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7892105"/>
                  </p:ext>
                </p:extLst>
              </p:nvPr>
            </p:nvGraphicFramePr>
            <p:xfrm>
              <a:off x="1346791" y="4362063"/>
              <a:ext cx="8555664" cy="12573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69458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29707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4060452744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117298683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1520469152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940073734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SQ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QM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F(5%)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F(1%)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p-valor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610974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305487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1.26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3,15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4,98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0,2902 </a:t>
                          </a:r>
                          <a:r>
                            <a:rPr lang="pt-BR" sz="16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30314842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891613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3.69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1,65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2,03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 **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>
                              <a:effectLst/>
                            </a:rPr>
                            <a:t>Resíduo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16452056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241942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7892105"/>
                  </p:ext>
                </p:extLst>
              </p:nvPr>
            </p:nvGraphicFramePr>
            <p:xfrm>
              <a:off x="1346791" y="4362063"/>
              <a:ext cx="8555664" cy="12573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69458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29707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4060452744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117298683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1520469152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940073734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SQ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QM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F(5%)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F(1%)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p-valor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610974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305487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1.26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9432" t="-116667" r="-200568" b="-34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2857" t="-116667" r="-101714" b="-34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0,2902 </a:t>
                          </a:r>
                          <a:r>
                            <a:rPr lang="pt-BR" sz="16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30314842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891613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3.69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9432" t="-221951" r="-200568" b="-25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2857" t="-221951" r="-101714" b="-25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8864" t="-221951" r="-1136" b="-2536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>
                              <a:effectLst/>
                            </a:rPr>
                            <a:t>Resíduo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16452056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241942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199" y="1651591"/>
            <a:ext cx="5478265" cy="2134193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270388" y="4054286"/>
            <a:ext cx="8573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sz="1400" dirty="0" smtClean="0"/>
              <a:t>Tabela 2. Análise de variância de produtividade de grãos em Kg ha</a:t>
            </a:r>
            <a:r>
              <a:rPr lang="pt-BR" baseline="30000" dirty="0"/>
              <a:t>-1</a:t>
            </a:r>
            <a:r>
              <a:rPr lang="pt-BR" sz="1400" dirty="0" smtClean="0"/>
              <a:t> referente a avaliação de 35 linhagens de feijão.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658123" y="5742359"/>
                <a:ext cx="7798352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𝐸𝑅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𝑄𝑀𝑏𝑙𝑜𝑐𝑜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𝐷𝐵𝐶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𝐷𝐵𝐶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2∗305487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102∗241942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104∗2419425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=0,9832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123" y="5742359"/>
                <a:ext cx="7798352" cy="521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ângulo 4"/>
          <p:cNvSpPr/>
          <p:nvPr/>
        </p:nvSpPr>
        <p:spPr>
          <a:xfrm>
            <a:off x="588958" y="6579415"/>
            <a:ext cx="110052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 smtClean="0"/>
              <a:t>Do vale, N.M.. Melhoramento de feijão carioca com ênfase em precocidade. Dissertação. 2015. http</a:t>
            </a:r>
            <a:r>
              <a:rPr lang="pt-BR" sz="1000" dirty="0"/>
              <a:t>://www.locus.ufv.br/bitstream/handle/123456789/6872/texto%20completo.pdf?sequence=1&amp;isAllowed=y</a:t>
            </a:r>
          </a:p>
        </p:txBody>
      </p:sp>
    </p:spTree>
    <p:extLst>
      <p:ext uri="{BB962C8B-B14F-4D97-AF65-F5344CB8AC3E}">
        <p14:creationId xmlns:p14="http://schemas.microsoft.com/office/powerpoint/2010/main" val="2615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728330" y="-996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dirty="0" smtClean="0"/>
              <a:t>DIC </a:t>
            </a:r>
            <a:r>
              <a:rPr lang="pt-BR" sz="3600" i="1" dirty="0" err="1" smtClean="0"/>
              <a:t>vs</a:t>
            </a:r>
            <a:r>
              <a:rPr lang="pt-BR" sz="3600" dirty="0" smtClean="0"/>
              <a:t> DBC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5941103"/>
                  </p:ext>
                </p:extLst>
              </p:nvPr>
            </p:nvGraphicFramePr>
            <p:xfrm>
              <a:off x="1760505" y="4137759"/>
              <a:ext cx="8388251" cy="25909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251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979472277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3111276730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908506708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lang="pt-BR" sz="16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pt-BR" sz="16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  <m:r>
                                              <a:rPr lang="pt-BR" sz="16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∗(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(b-1)*(t-1)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pt-BR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pt-BR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∗(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5941103"/>
                  </p:ext>
                </p:extLst>
              </p:nvPr>
            </p:nvGraphicFramePr>
            <p:xfrm>
              <a:off x="1760505" y="4137759"/>
              <a:ext cx="8388251" cy="25909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251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979472277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3111276730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90850670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17073" r="-631618" b="-9902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17073" r="-246371" b="-9902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53933" r="-631618" b="-356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53933" r="-246371" b="-356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85625" r="-631618" b="-9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85625" r="-246371" b="-9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6273" t="-85625" r="-328" b="-98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(b-1)*(t-1)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312632" r="-631618" b="-6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312632" r="-246371" b="-6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956098" r="-631618" b="-5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3100269"/>
                  </p:ext>
                </p:extLst>
              </p:nvPr>
            </p:nvGraphicFramePr>
            <p:xfrm>
              <a:off x="1760505" y="1037077"/>
              <a:ext cx="8388000" cy="2920109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3809442271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2428563417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1093569292"/>
                        </a:ext>
                      </a:extLst>
                    </a:gridCol>
                  </a:tblGrid>
                  <a:tr h="86810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61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t(r-1)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tr-1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3100269"/>
                  </p:ext>
                </p:extLst>
              </p:nvPr>
            </p:nvGraphicFramePr>
            <p:xfrm>
              <a:off x="1760505" y="1037077"/>
              <a:ext cx="8388000" cy="2920109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3809442271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2428563417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1093569292"/>
                        </a:ext>
                      </a:extLst>
                    </a:gridCol>
                  </a:tblGrid>
                  <a:tr h="86810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699" r="-631618" b="-237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0081" t="-699" r="-246371" b="-237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90566" r="-631618" b="-113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0081" t="-90566" r="-246371" b="-113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6273" t="-90566" r="-328" b="-113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61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t(r-1)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300000" r="-631618" b="-79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0081" t="-300000" r="-246371" b="-79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tr-1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524675" r="-631618" b="-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-184298" y="159299"/>
            <a:ext cx="2310810" cy="98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dirty="0" smtClean="0"/>
              <a:t>Exemplo</a:t>
            </a:r>
          </a:p>
          <a:p>
            <a:pPr marL="0" indent="0" algn="ctr">
              <a:buNone/>
            </a:pPr>
            <a:r>
              <a:rPr lang="pt-BR" sz="1800" dirty="0" smtClean="0"/>
              <a:t>5 tratamentos</a:t>
            </a:r>
          </a:p>
          <a:p>
            <a:pPr marL="0" indent="0" algn="ctr">
              <a:buNone/>
            </a:pPr>
            <a:r>
              <a:rPr lang="pt-BR" sz="1800" dirty="0" smtClean="0"/>
              <a:t>3 repetições</a:t>
            </a:r>
            <a:endParaRPr lang="pt-BR" sz="1800" baseline="-25000" dirty="0"/>
          </a:p>
        </p:txBody>
      </p:sp>
      <p:sp>
        <p:nvSpPr>
          <p:cNvPr id="6" name="Retângulo 5"/>
          <p:cNvSpPr/>
          <p:nvPr/>
        </p:nvSpPr>
        <p:spPr>
          <a:xfrm>
            <a:off x="665080" y="2497131"/>
            <a:ext cx="9044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/>
              <a:t>DIC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90540" y="5129476"/>
            <a:ext cx="10534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 smtClean="0"/>
              <a:t>DBC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37378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pt-BR" sz="2400" dirty="0" smtClean="0"/>
                  <a:t>Coeficiente de variação: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acc>
                              <m:accPr>
                                <m:chr m:val="̅"/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den>
                        </m:f>
                      </m:e>
                    </m:rad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Erro padrão da média: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Intervalo de confiança: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</a:rPr>
                          <m:t>α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sz="2400" dirty="0" smtClean="0"/>
              </a:p>
              <a:p>
                <a:endParaRPr lang="pt-BR" sz="2400" dirty="0"/>
              </a:p>
              <a:p>
                <a:r>
                  <a:rPr lang="pt-BR" sz="2400" dirty="0"/>
                  <a:t>Eficiência relativa:  </a:t>
                </a:r>
                <a14:m>
                  <m:oMath xmlns:m="http://schemas.openxmlformats.org/officeDocument/2006/math"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𝐸𝑅</m:t>
                    </m:r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𝑄𝑀𝑏𝑙𝑜𝑐𝑜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𝑄𝑀𝑒𝑟𝑟𝑜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𝐷𝐵𝐶</m:t>
                        </m:r>
                      </m:num>
                      <m:den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𝑄𝑀𝑒𝑟𝑟𝑜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𝐷𝐵𝐶</m:t>
                        </m:r>
                      </m:den>
                    </m:f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4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5644229" y="4206626"/>
            <a:ext cx="659219" cy="588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5929649" y="3640332"/>
            <a:ext cx="524540" cy="5419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369129" y="3342031"/>
                <a:ext cx="36418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/>
                  <a:t>Tabela teste </a:t>
                </a:r>
                <a:r>
                  <a:rPr lang="pt-BR" sz="2400" dirty="0" smtClean="0"/>
                  <a:t>t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pt-BR" sz="2400" dirty="0" smtClean="0"/>
                  <a:t>, </a:t>
                </a:r>
                <a:r>
                  <a:rPr lang="pt-BR" sz="2400" dirty="0" smtClean="0">
                    <a:solidFill>
                      <a:srgbClr val="FF0000"/>
                    </a:solidFill>
                  </a:rPr>
                  <a:t>(b-1)(t-1)</a:t>
                </a:r>
                <a:r>
                  <a:rPr lang="pt-BR" sz="2400" dirty="0" smtClean="0"/>
                  <a:t>] </a:t>
                </a:r>
                <a:endParaRPr lang="pt-BR" sz="2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129" y="3342031"/>
                <a:ext cx="3641831" cy="461665"/>
              </a:xfrm>
              <a:prstGeom prst="rect">
                <a:avLst/>
              </a:prstGeom>
              <a:blipFill>
                <a:blip r:embed="rId3"/>
                <a:stretch>
                  <a:fillRect l="-2680" t="-10526" r="-1675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75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901" y="740886"/>
            <a:ext cx="8591107" cy="1325563"/>
          </a:xfrm>
        </p:spPr>
        <p:txBody>
          <a:bodyPr>
            <a:noAutofit/>
          </a:bodyPr>
          <a:lstStyle/>
          <a:p>
            <a:pPr algn="ctr"/>
            <a:r>
              <a:rPr lang="pt-BR" b="1" dirty="0" smtClean="0"/>
              <a:t>Exemplo – DBC</a:t>
            </a:r>
            <a:br>
              <a:rPr lang="pt-BR" b="1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3200" b="1" dirty="0"/>
              <a:t>Avaliação de 10 cultivares de </a:t>
            </a:r>
            <a:r>
              <a:rPr lang="pt-BR" sz="3200" b="1" dirty="0" smtClean="0"/>
              <a:t>arroz </a:t>
            </a:r>
            <a:r>
              <a:rPr lang="pt-BR" sz="3200" b="1" dirty="0"/>
              <a:t>quanto a </a:t>
            </a:r>
            <a:r>
              <a:rPr lang="pt-BR" sz="3200" b="1" dirty="0" smtClean="0"/>
              <a:t>produtividade de grãos (Kg ha</a:t>
            </a:r>
            <a:r>
              <a:rPr lang="pt-BR" sz="3200" b="1" baseline="30000" dirty="0" smtClean="0"/>
              <a:t>-1</a:t>
            </a:r>
            <a:r>
              <a:rPr lang="pt-BR" sz="3200" b="1" dirty="0" smtClean="0"/>
              <a:t>) </a:t>
            </a:r>
            <a:r>
              <a:rPr lang="pt-BR" sz="2000" b="1" dirty="0"/>
              <a:t/>
            </a:r>
            <a:br>
              <a:rPr lang="pt-BR" sz="2000" b="1" dirty="0"/>
            </a:br>
            <a:endParaRPr lang="pt-BR" sz="2000" b="1" dirty="0"/>
          </a:p>
        </p:txBody>
      </p:sp>
      <p:sp>
        <p:nvSpPr>
          <p:cNvPr id="8" name="Retângulo 7"/>
          <p:cNvSpPr/>
          <p:nvPr/>
        </p:nvSpPr>
        <p:spPr>
          <a:xfrm>
            <a:off x="124043" y="2879949"/>
            <a:ext cx="873996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Hipóteses - Efeito de Cultivar </a:t>
            </a:r>
            <a:r>
              <a:rPr lang="pt-BR" sz="2400" dirty="0"/>
              <a:t>Fixo</a:t>
            </a:r>
          </a:p>
          <a:p>
            <a:pPr lvl="1" algn="just"/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</a:t>
            </a:r>
            <a:r>
              <a:rPr lang="pt-BR" sz="2000" dirty="0" smtClean="0"/>
              <a:t>das cultivares, </a:t>
            </a:r>
            <a:r>
              <a:rPr lang="pt-BR" sz="2000" dirty="0"/>
              <a:t>são estatisticamente </a:t>
            </a:r>
            <a:r>
              <a:rPr lang="pt-BR" sz="2000" dirty="0" smtClean="0"/>
              <a:t>nulos.</a:t>
            </a:r>
            <a:endParaRPr lang="pt-BR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a</a:t>
            </a:r>
            <a:r>
              <a:rPr lang="pt-BR" sz="2000" dirty="0"/>
              <a:t>: não H</a:t>
            </a:r>
            <a:r>
              <a:rPr lang="pt-BR" sz="2000" baseline="-25000" dirty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apresentou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493757"/>
              </p:ext>
            </p:extLst>
          </p:nvPr>
        </p:nvGraphicFramePr>
        <p:xfrm>
          <a:off x="9236149" y="159992"/>
          <a:ext cx="2700000" cy="6521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1550009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46048134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960009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Planilha de Dados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68561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Produtividade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06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9099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5979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23514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5396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44218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3719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43146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62717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4771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23016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04921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86266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32072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999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3611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5760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5785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84130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04753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15113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7888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4623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72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4323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0680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4167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36122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7546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4385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35521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7119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322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5988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39384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13130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4844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4753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4198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5548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89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3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ta para a Direita 2"/>
          <p:cNvSpPr/>
          <p:nvPr/>
        </p:nvSpPr>
        <p:spPr>
          <a:xfrm>
            <a:off x="4720857" y="2729377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267844"/>
              </p:ext>
            </p:extLst>
          </p:nvPr>
        </p:nvGraphicFramePr>
        <p:xfrm>
          <a:off x="6717411" y="1325525"/>
          <a:ext cx="3888000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47312475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8835347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65708053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959987936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Tabela de Dupla Entrada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75079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141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56153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5427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5979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5396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017275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3583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4771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915111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3792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3750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359179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5313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5760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67314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4813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581198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3229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2927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32802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4792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398158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437994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6375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5292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943110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4844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4750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16204756"/>
                  </a:ext>
                </a:extLst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409428"/>
              </p:ext>
            </p:extLst>
          </p:nvPr>
        </p:nvGraphicFramePr>
        <p:xfrm>
          <a:off x="1168407" y="152904"/>
          <a:ext cx="2700000" cy="6521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1550009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46048134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960009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Planilha de Dados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68561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Produtividade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06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9099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5979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23514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5396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44218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3719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43146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62717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4771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23016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04921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86266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32072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999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3611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5760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5785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84130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04753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15113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7888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4623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72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4323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0680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4167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36122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7546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4385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35521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7119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322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5988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39384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13130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4844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4753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4198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5548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89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6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839891"/>
                  </p:ext>
                </p:extLst>
              </p:nvPr>
            </p:nvGraphicFramePr>
            <p:xfrm>
              <a:off x="990600" y="3248068"/>
              <a:ext cx="10009582" cy="317972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93605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56167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70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504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Soma de Quadrados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𝑆𝑄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Quadrado Médio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𝑄𝑀𝑏𝑙𝑜𝑐𝑜𝑠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𝑄𝑀𝑏𝑙𝑜𝑐𝑜𝑠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98842399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(b-1)*(r-1)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∗(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839891"/>
                  </p:ext>
                </p:extLst>
              </p:nvPr>
            </p:nvGraphicFramePr>
            <p:xfrm>
              <a:off x="990600" y="3248068"/>
              <a:ext cx="10009582" cy="317972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93605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56167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70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504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744" t="-1205" r="-166047" b="-5397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384" t="-1205" r="-61174" b="-5397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744" t="-60870" r="-166047" b="-224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384" t="-60870" r="-61174" b="-224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11152" t="-60870" r="-743" b="-2246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8842399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744" t="-207477" r="-166047" b="-1897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384" t="-207477" r="-61174" b="-1897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11152" t="-207477" r="-743" b="-1897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(b-1)*(r-1</a:t>
                          </a:r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744" t="-278814" r="-166047" b="-72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384" t="-278814" r="-61174" b="-72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744" t="-580519" r="-166047" b="-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805269"/>
              </p:ext>
            </p:extLst>
          </p:nvPr>
        </p:nvGraphicFramePr>
        <p:xfrm>
          <a:off x="2581304" y="1124831"/>
          <a:ext cx="6828174" cy="1866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125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656049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2950237090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FV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GL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SQ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QM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686382.2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343191.10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1.762126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0308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Tratamento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17564522.7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1951613.63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10.02063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Resíduo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3505673.8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194759.66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Total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21756578.7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8370827" y="252801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827" y="252801"/>
                <a:ext cx="3673763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5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1578565"/>
                  </p:ext>
                </p:extLst>
              </p:nvPr>
            </p:nvGraphicFramePr>
            <p:xfrm>
              <a:off x="138878" y="110278"/>
              <a:ext cx="10944000" cy="454491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6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1305151237"/>
                        </a:ext>
                      </a:extLst>
                    </a:gridCol>
                  </a:tblGrid>
                  <a:tr h="182880">
                    <a:tc gridSpan="7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 smtClean="0">
                              <a:effectLst/>
                            </a:rPr>
                            <a:t>Repetições/Blocos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</m:sSub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𝐢</m:t>
                                        </m:r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5600.667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4024.333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3972.333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5222.333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4517.667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3052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4427.333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3923.667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5583.333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</m:sSub>
                                <m:r>
                                  <a:rPr lang="pt-BR" sz="1400" b="1" i="0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𝐭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𝒊𝒋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</m:sSub>
                                <m:r>
                                  <a:rPr lang="pt-BR" sz="1400" b="1" i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𝐢</m:t>
                                        </m:r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𝟏𝟑𝟒𝟕𝟔𝟑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𝒊</m:t>
                                        </m:r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𝟏𝟖𝟔𝟖𝟖𝟎𝟎𝟏𝟖𝟓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𝟒𝟒𝟗𝟐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𝒃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pt-BR" sz="1400" b="1" i="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𝐣</m:t>
                                        </m:r>
                                      </m:sub>
                                      <m:sup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i="0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𝟔𝟎𝟔𝟎𝟓𝟓𝟐𝟓𝟒𝟓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05380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1578565"/>
                  </p:ext>
                </p:extLst>
              </p:nvPr>
            </p:nvGraphicFramePr>
            <p:xfrm>
              <a:off x="138878" y="110278"/>
              <a:ext cx="10944000" cy="454491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6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1305151237"/>
                        </a:ext>
                      </a:extLst>
                    </a:gridCol>
                  </a:tblGrid>
                  <a:tr h="220980">
                    <a:tc gridSpan="7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 smtClean="0">
                              <a:effectLst/>
                            </a:rPr>
                            <a:t>Repetições/Blocos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233531" t="-41509" r="-200593" b="-57169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333531" t="-41509" r="-100593" b="-57169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433531" t="-41509" r="-593" b="-571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220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5600.667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4024.333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3972.333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5222.333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4517.667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3052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4427.333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3923.667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5583.333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368" t="-380000" r="-561397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233531" t="-380000" r="-200593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333531" t="-380000" r="-100593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433531" t="-380000" r="-593" b="-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643065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368" t="-611321" r="-561397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233531" t="-611321" r="-200593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05380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202453" y="4728273"/>
                <a:ext cx="4915352" cy="630044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=5427+5979+5396=16802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53" y="4728273"/>
                <a:ext cx="4915352" cy="6300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189751" y="6073004"/>
                <a:ext cx="6260668" cy="605679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=5427 +3719+…+4844 =46011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51" y="6073004"/>
                <a:ext cx="6260668" cy="6056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189751" y="5420490"/>
                <a:ext cx="6049494" cy="627479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10,3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10,3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=5427+5979+…+4750=134763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51" y="5420490"/>
                <a:ext cx="6049494" cy="627479"/>
              </a:xfrm>
              <a:prstGeom prst="rect">
                <a:avLst/>
              </a:prstGeom>
              <a:blipFill>
                <a:blip r:embed="rId5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7286847" y="4809232"/>
                <a:ext cx="4012018" cy="61125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16802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=5600,667 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847" y="4809232"/>
                <a:ext cx="4012018" cy="6112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7286847" y="5531894"/>
                <a:ext cx="4260111" cy="54111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10,3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134763</m:t>
                          </m:r>
                        </m:num>
                        <m:den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134763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=4492,1</m:t>
                      </m:r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847" y="5531894"/>
                <a:ext cx="4260111" cy="541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7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875939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1828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800" b="0" i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134763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b="1" u="none" strike="noStrike" kern="1200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134763</m:t>
                              </m:r>
                            </m:oMath>
                          </a14:m>
                          <a:endParaRPr lang="pt-BR" sz="1800" b="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6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sz="1600" b="0" i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1868800185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600" b="0" u="none" strike="noStrike" kern="1200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875939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2209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40741" r="-154959" b="-49629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40741" r="-536" b="-4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512" t="-301170" r="-165416" b="-117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301170" r="-154959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301170" r="-536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3506249" y="5419256"/>
                <a:ext cx="8217634" cy="923266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=627125451−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605368872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21756578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249" y="5419256"/>
                <a:ext cx="8217634" cy="9232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71660" y="5659148"/>
                <a:ext cx="24540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5659148"/>
                <a:ext cx="2454005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ta para a Direita 9"/>
          <p:cNvSpPr/>
          <p:nvPr/>
        </p:nvSpPr>
        <p:spPr>
          <a:xfrm>
            <a:off x="2697698" y="5659148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8014686"/>
                  </p:ext>
                </p:extLst>
              </p:nvPr>
            </p:nvGraphicFramePr>
            <p:xfrm>
              <a:off x="7400852" y="195744"/>
              <a:ext cx="4542441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332000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  <m:sup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10,3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b="0" i="0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627125451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8014686"/>
                  </p:ext>
                </p:extLst>
              </p:nvPr>
            </p:nvGraphicFramePr>
            <p:xfrm>
              <a:off x="7400852" y="195744"/>
              <a:ext cx="4542441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332000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34" t="-1754" r="-268" b="-10456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4293" t="-349655" r="-333" b="-13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3, 4, 5, 6, 7, 8, 9,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3530201" y="4602304"/>
                <a:ext cx="6552691" cy="6790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134763²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1600">
                              <a:latin typeface="Cambria Math" panose="02040503050406030204" pitchFamily="18" charset="0"/>
                            </a:rPr>
                            <m:t>18161066169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605368872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1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201" y="4602304"/>
                <a:ext cx="6552691" cy="6790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64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6438586"/>
                  </p:ext>
                </p:extLst>
              </p:nvPr>
            </p:nvGraphicFramePr>
            <p:xfrm>
              <a:off x="146201" y="195744"/>
              <a:ext cx="7848000" cy="466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944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8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1828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</m:sSub>
                                <m:r>
                                  <a:rPr lang="pt-BR" sz="1400" b="1" i="0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𝟏𝟎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𝒊𝒋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134763</m:t>
                              </m:r>
                            </m:oMath>
                          </a14:m>
                          <a:endParaRPr lang="pt-BR" sz="1800" b="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6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sz="1600" b="0" i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1868800185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600" b="0" u="none" strike="noStrike" kern="1200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𝒃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pt-BR" sz="1400" b="1" i="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𝐣</m:t>
                                        </m:r>
                                      </m:sub>
                                      <m:sup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i="0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𝟔𝟎𝟔𝟎𝟓𝟓𝟐𝟓𝟒𝟓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205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6438586"/>
                  </p:ext>
                </p:extLst>
              </p:nvPr>
            </p:nvGraphicFramePr>
            <p:xfrm>
              <a:off x="146201" y="195744"/>
              <a:ext cx="7848000" cy="466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944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8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2209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6865" t="-41121" r="-108150" b="-584112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76093" t="-41121" r="-583" b="-5841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2" t="-395385" r="-677711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6865" t="-395385" r="-108150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76093" t="-395385" r="-583" b="-10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2" t="-495385" r="-677711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6865" t="-495385" r="-108150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2058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522756" y="6012172"/>
                <a:ext cx="8378621" cy="75238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1868800185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60536887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=17564522,7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756" y="6012172"/>
                <a:ext cx="8378621" cy="7523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𝑡𝑟𝑎𝑡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ta para a Direita 11"/>
          <p:cNvSpPr/>
          <p:nvPr/>
        </p:nvSpPr>
        <p:spPr>
          <a:xfrm>
            <a:off x="2697697" y="6168739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055642"/>
                  </p:ext>
                </p:extLst>
              </p:nvPr>
            </p:nvGraphicFramePr>
            <p:xfrm>
              <a:off x="8089141" y="200107"/>
              <a:ext cx="4032001" cy="417146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859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182321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103846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959879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  <m:sup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10,3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b="0" i="0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627125451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055642"/>
                  </p:ext>
                </p:extLst>
              </p:nvPr>
            </p:nvGraphicFramePr>
            <p:xfrm>
              <a:off x="8089141" y="200107"/>
              <a:ext cx="4032001" cy="417146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859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182321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103846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959879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51" t="-1754" r="-302" b="-110701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4343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345" t="-373793" r="-375" b="-13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7994201" y="4415501"/>
                <a:ext cx="25649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3, 4, 5, 6, 7, 8, 9,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201" y="4415501"/>
                <a:ext cx="256493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7995162" y="4648933"/>
                <a:ext cx="12815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162" y="4648933"/>
                <a:ext cx="1281505" cy="307777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3522756" y="5196944"/>
                <a:ext cx="8378621" cy="75238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𝑏𝑙𝑜𝑐𝑜𝑠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dirty="0">
                              <a:latin typeface="Cambria Math" panose="02040503050406030204" pitchFamily="18" charset="0"/>
                            </a:rPr>
                            <m:t>6060552545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60536887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686382,2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756" y="5196944"/>
                <a:ext cx="8378621" cy="7523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171660" y="5359936"/>
                <a:ext cx="24146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𝑏𝑙𝑜𝑐𝑜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5359936"/>
                <a:ext cx="241463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ta para a Direita 14"/>
          <p:cNvSpPr/>
          <p:nvPr/>
        </p:nvSpPr>
        <p:spPr>
          <a:xfrm>
            <a:off x="2697697" y="5353511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018027" y="1297787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027" y="1297787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142978"/>
                  </p:ext>
                </p:extLst>
              </p:nvPr>
            </p:nvGraphicFramePr>
            <p:xfrm>
              <a:off x="82025" y="2315123"/>
              <a:ext cx="11988000" cy="4140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3384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736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F(5%,9,20)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F(1%,9,20)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 = 3-1 = 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686382.2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686382,2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343191,1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𝑄𝑀𝑏𝑙𝑜𝑐𝑜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343191,1 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effectLst/>
                                      </a:rPr>
                                      <m:t>3505673,8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=1,76 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400" b="0" i="0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ns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6.01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17564522.7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17564522,7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=1951613,63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1951613,63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effectLst/>
                                      </a:rPr>
                                      <m:t>3505673,8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=10,02 ∗∗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2,39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3,46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(b-1)*(t-1) = 2*9 = 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3505673.8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−1)∗(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effectLst/>
                                      </a:rPr>
                                      <m:t>3505673,8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=194759,66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21756578.7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142978"/>
                  </p:ext>
                </p:extLst>
              </p:nvPr>
            </p:nvGraphicFramePr>
            <p:xfrm>
              <a:off x="82025" y="2315123"/>
              <a:ext cx="11988000" cy="4140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3384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736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7838" t="-735" r="-943919" b="-4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735" r="-151712" b="-4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F(5%,9,20)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F(1%,9,20)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 = 3-1 = 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686382.2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100735" r="-151712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1448" t="-100735" r="-87528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6.01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17564522.7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200735" r="-151712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1448" t="-200735" r="-87528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2,39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3,46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(b-1)*(t-1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 =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2*9 = 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3505673.8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300735" r="-151712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21756578.7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9409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70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DIC </a:t>
            </a:r>
            <a:r>
              <a:rPr lang="pt-BR" i="1" dirty="0" err="1" smtClean="0"/>
              <a:t>vs</a:t>
            </a:r>
            <a:r>
              <a:rPr lang="pt-BR" dirty="0" smtClean="0"/>
              <a:t> DBC</a:t>
            </a:r>
            <a:endParaRPr lang="pt-BR" dirty="0"/>
          </a:p>
        </p:txBody>
      </p:sp>
      <p:graphicFrame>
        <p:nvGraphicFramePr>
          <p:cNvPr id="7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5134982"/>
              </p:ext>
            </p:extLst>
          </p:nvPr>
        </p:nvGraphicFramePr>
        <p:xfrm>
          <a:off x="1516911" y="1241921"/>
          <a:ext cx="3856075" cy="5280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85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2078433377"/>
                    </a:ext>
                  </a:extLst>
                </a:gridCol>
                <a:gridCol w="1160566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287660"/>
              </p:ext>
            </p:extLst>
          </p:nvPr>
        </p:nvGraphicFramePr>
        <p:xfrm>
          <a:off x="6600497" y="1241921"/>
          <a:ext cx="3859200" cy="5292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99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09084" y="1690687"/>
                <a:ext cx="10515600" cy="456834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Coeficiente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de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𝑣𝑎𝑟𝑖𝑎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çã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acc>
                              <m:accPr>
                                <m:chr m:val="̅"/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den>
                        </m:f>
                      </m:e>
                    </m:ra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194759,66</m:t>
                            </m:r>
                            <m:r>
                              <m:rPr>
                                <m:nor/>
                              </m:rPr>
                              <a:rPr lang="pt-BR" sz="2400" dirty="0">
                                <a:solidFill>
                                  <a:srgbClr val="000000"/>
                                </a:solidFill>
                                <a:latin typeface="Calibri" panose="020F0502020204030204" pitchFamily="34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4492,1</m:t>
                            </m:r>
                          </m:den>
                        </m:f>
                      </m:e>
                    </m:ra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=9,82% 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Err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𝑝𝑎𝑑𝑟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𝑑𝑖𝑎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194759,66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ra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=254,794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sz="2400" dirty="0" smtClean="0"/>
                  <a:t>Eficiência relativa:  </a:t>
                </a:r>
                <a:endParaRPr lang="pt-BR" sz="2000" i="1" dirty="0" smtClean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𝐸𝑅</m:t>
                      </m:r>
                      <m:r>
                        <a:rPr lang="pt-B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𝑄𝑀𝑏𝑙𝑜𝑐𝑜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𝐷𝐵𝐶</m:t>
                          </m:r>
                        </m:num>
                        <m:den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𝑟𝑡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𝐷𝐵𝐶</m:t>
                          </m:r>
                        </m:den>
                      </m:f>
                      <m:r>
                        <a:rPr lang="pt-B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2∗343191,1+27∗194759,66</m:t>
                          </m:r>
                        </m:num>
                        <m:den>
                          <m:r>
                            <a:rPr lang="pt-B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19∗194759,66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=1,05256</m:t>
                      </m:r>
                    </m:oMath>
                  </m:oMathPara>
                </a14:m>
                <a:endParaRPr lang="pt-BR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9084" y="1690687"/>
                <a:ext cx="10515600" cy="4568345"/>
              </a:xfrm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5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256874" y="248708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874" y="248708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0614338"/>
                  </p:ext>
                </p:extLst>
              </p:nvPr>
            </p:nvGraphicFramePr>
            <p:xfrm>
              <a:off x="2795788" y="1593552"/>
              <a:ext cx="6480000" cy="287722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3572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FV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GL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SQ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Blocos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686382,2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34191,1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1,76</a:t>
                          </a:r>
                          <a14:m>
                            <m:oMath xmlns:m="http://schemas.openxmlformats.org/officeDocument/2006/math">
                              <m:r>
                                <a:rPr lang="pt-BR" sz="1600" b="1" u="none" strike="noStrike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ns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Tratamento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17564522,7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1951613,63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10,02 **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Resíduo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3505673,8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194759,66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Total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21756578,7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4492,1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7826553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CV(%)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9,82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965437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ER(%)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5,256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65053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0614338"/>
                  </p:ext>
                </p:extLst>
              </p:nvPr>
            </p:nvGraphicFramePr>
            <p:xfrm>
              <a:off x="2795788" y="1593552"/>
              <a:ext cx="6480000" cy="287722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3572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FV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GL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SQ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Blocos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686382,2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34191,1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315" t="-101695" r="-100000" b="-622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Tratamento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17564522,7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1951613,63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10,02 **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Resíduo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3505673,8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194759,66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Total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21756578,7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4492,1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7826553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CV(%)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9,82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965437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ER(%)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5,256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65053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432393" y="4704695"/>
                <a:ext cx="11493377" cy="1692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sz="2400" dirty="0" smtClean="0"/>
                  <a:t>Conclusão</a:t>
                </a:r>
                <a:endParaRPr lang="pt-BR" sz="2000" dirty="0" smtClean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Efeito </a:t>
                </a:r>
                <a:r>
                  <a:rPr lang="pt-BR" sz="2000" dirty="0"/>
                  <a:t>de blocos</a:t>
                </a:r>
                <a:r>
                  <a:rPr lang="pt-BR" sz="2000" dirty="0" smtClean="0"/>
                  <a:t>: F não significativo, ou seja, a </a:t>
                </a:r>
                <a:r>
                  <a:rPr lang="pt-BR" sz="2000" dirty="0"/>
                  <a:t>variância </a:t>
                </a:r>
                <a:r>
                  <a:rPr lang="pt-BR" sz="2000" dirty="0" smtClean="0"/>
                  <a:t>devido ao efeito de </a:t>
                </a:r>
                <a:r>
                  <a:rPr lang="pt-BR" sz="2000" dirty="0"/>
                  <a:t>blocos </a:t>
                </a:r>
                <a:r>
                  <a:rPr lang="pt-BR" sz="2000" dirty="0" smtClean="0"/>
                  <a:t>é </a:t>
                </a:r>
                <a:r>
                  <a:rPr lang="pt-BR" sz="2000" dirty="0"/>
                  <a:t>igual a </a:t>
                </a:r>
                <a:r>
                  <a:rPr lang="pt-BR" sz="2000" dirty="0" smtClean="0"/>
                  <a:t>0 </a:t>
                </a:r>
                <a:r>
                  <a:rPr lang="pt-BR" sz="20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sz="2000" dirty="0" smtClean="0"/>
                  <a:t>). </a:t>
                </a:r>
                <a:r>
                  <a:rPr lang="pt-BR" sz="2000" dirty="0"/>
                  <a:t>Não se faz necessário o uso de delineamento de blocos </a:t>
                </a:r>
                <a:r>
                  <a:rPr lang="pt-BR" sz="2000" dirty="0" err="1"/>
                  <a:t>casualizados</a:t>
                </a:r>
                <a:r>
                  <a:rPr lang="pt-BR" sz="2000" dirty="0"/>
                  <a:t>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Efeito de tratamento: F significativo a 1% de probabilidade, ou seja, rejeita H</a:t>
                </a:r>
                <a:r>
                  <a:rPr lang="pt-BR" sz="2000" baseline="-25000" dirty="0" smtClean="0"/>
                  <a:t>0</a:t>
                </a:r>
                <a:r>
                  <a:rPr lang="pt-BR" sz="2000" dirty="0"/>
                  <a:t>: m</a:t>
                </a:r>
                <a:r>
                  <a:rPr lang="pt-BR" sz="2000" baseline="-25000" dirty="0"/>
                  <a:t>1</a:t>
                </a:r>
                <a:r>
                  <a:rPr lang="pt-BR" sz="2000" dirty="0"/>
                  <a:t> =</a:t>
                </a:r>
                <a:r>
                  <a:rPr lang="pt-BR" sz="2000" baseline="-25000" dirty="0"/>
                  <a:t> </a:t>
                </a:r>
                <a:r>
                  <a:rPr lang="pt-BR" sz="2000" dirty="0"/>
                  <a:t>m</a:t>
                </a:r>
                <a:r>
                  <a:rPr lang="pt-BR" sz="2000" baseline="-25000" dirty="0"/>
                  <a:t>2</a:t>
                </a:r>
                <a:r>
                  <a:rPr lang="pt-BR" sz="2000" dirty="0"/>
                  <a:t> = </a:t>
                </a:r>
                <a:r>
                  <a:rPr lang="pt-BR" sz="2000" dirty="0" smtClean="0"/>
                  <a:t>... </a:t>
                </a:r>
                <a:r>
                  <a:rPr lang="pt-BR" sz="2000" dirty="0"/>
                  <a:t>=</a:t>
                </a:r>
                <a:r>
                  <a:rPr lang="pt-BR" sz="2000" baseline="-25000" dirty="0"/>
                  <a:t> </a:t>
                </a:r>
                <a:r>
                  <a:rPr lang="pt-BR" sz="2000" dirty="0" smtClean="0"/>
                  <a:t>m</a:t>
                </a:r>
                <a:r>
                  <a:rPr lang="pt-BR" sz="2000" baseline="-25000" dirty="0" smtClean="0"/>
                  <a:t>10 </a:t>
                </a:r>
                <a:r>
                  <a:rPr lang="pt-BR" sz="2000" dirty="0" smtClean="0"/>
                  <a:t>. Portanto, pelo </a:t>
                </a:r>
                <a:r>
                  <a:rPr lang="pt-BR" sz="2000" dirty="0"/>
                  <a:t>menos </a:t>
                </a:r>
                <a:r>
                  <a:rPr lang="pt-BR" sz="2000" dirty="0" smtClean="0"/>
                  <a:t>uma das cultivares apresentou média diferente </a:t>
                </a:r>
                <a:r>
                  <a:rPr lang="pt-BR" sz="2000" dirty="0"/>
                  <a:t>das </a:t>
                </a:r>
                <a:r>
                  <a:rPr lang="pt-BR" sz="2000" dirty="0" smtClean="0"/>
                  <a:t>demais.</a:t>
                </a:r>
                <a:endParaRPr lang="pt-BR" sz="2000" baseline="-25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93" y="4704695"/>
                <a:ext cx="11493377" cy="1692771"/>
              </a:xfrm>
              <a:prstGeom prst="rect">
                <a:avLst/>
              </a:prstGeom>
              <a:blipFill>
                <a:blip r:embed="rId4"/>
                <a:stretch>
                  <a:fillRect l="-849" t="-2888" r="-531" b="-64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/>
          <p:cNvSpPr/>
          <p:nvPr/>
        </p:nvSpPr>
        <p:spPr>
          <a:xfrm>
            <a:off x="2711812" y="932928"/>
            <a:ext cx="66479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 smtClean="0"/>
              <a:t>Tabela 1. Análise de variância de produtividade de grãos em Kg ha</a:t>
            </a:r>
            <a:r>
              <a:rPr lang="pt-BR" sz="2800" baseline="30000" dirty="0"/>
              <a:t>-1</a:t>
            </a:r>
            <a:r>
              <a:rPr lang="pt-BR" sz="2000" dirty="0" smtClean="0"/>
              <a:t> referente a avaliação de 10 cultivares de arroz.</a:t>
            </a:r>
            <a:endParaRPr lang="pt-BR" sz="2800" dirty="0"/>
          </a:p>
        </p:txBody>
      </p:sp>
      <p:sp>
        <p:nvSpPr>
          <p:cNvPr id="10" name="Retângulo 9"/>
          <p:cNvSpPr/>
          <p:nvPr/>
        </p:nvSpPr>
        <p:spPr>
          <a:xfrm>
            <a:off x="2795788" y="4418459"/>
            <a:ext cx="6660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</a:rPr>
              <a:t>ns, </a:t>
            </a:r>
            <a:r>
              <a:rPr lang="en-US" sz="1600" dirty="0">
                <a:latin typeface="Times New Roman" panose="02020603050405020304" pitchFamily="18" charset="0"/>
              </a:rPr>
              <a:t>** </a:t>
            </a:r>
            <a:r>
              <a:rPr lang="en-US" sz="1600" dirty="0" smtClean="0">
                <a:latin typeface="Times New Roman" panose="02020603050405020304" pitchFamily="18" charset="0"/>
              </a:rPr>
              <a:t>e *: </a:t>
            </a:r>
            <a:r>
              <a:rPr lang="en-US" sz="1600" dirty="0" err="1" smtClean="0">
                <a:latin typeface="Times New Roman" panose="02020603050405020304" pitchFamily="18" charset="0"/>
              </a:rPr>
              <a:t>não</a:t>
            </a:r>
            <a:r>
              <a:rPr lang="en-US" sz="1600" dirty="0" smtClean="0">
                <a:latin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e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a 1% e 5%, </a:t>
            </a:r>
            <a:r>
              <a:rPr lang="en-US" sz="1600" dirty="0" err="1" smtClean="0">
                <a:latin typeface="Times New Roman" panose="02020603050405020304" pitchFamily="18" charset="0"/>
              </a:rPr>
              <a:t>respectivamente</a:t>
            </a:r>
            <a:r>
              <a:rPr lang="en-US" sz="1600" dirty="0" smtClean="0">
                <a:latin typeface="Times New Roman" panose="02020603050405020304" pitchFamily="18" charset="0"/>
              </a:rPr>
              <a:t>. </a:t>
            </a:r>
            <a:endParaRPr lang="en-US" sz="1600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18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Resumo da ANOVA - DBC</a:t>
            </a:r>
            <a:endParaRPr lang="pt-BR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693312"/>
              </p:ext>
            </p:extLst>
          </p:nvPr>
        </p:nvGraphicFramePr>
        <p:xfrm>
          <a:off x="3997844" y="2798122"/>
          <a:ext cx="3420000" cy="21572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35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FV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GL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QM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Blocos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34191,1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6250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Tratamento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1951613,63 **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Resíduo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18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194759,66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Média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4492,1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82655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CV(%)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9,82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54372"/>
                  </a:ext>
                </a:extLst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2588342" y="1782459"/>
            <a:ext cx="66479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 smtClean="0"/>
              <a:t>Tabela 1. Resumo da análise de variância de produtividade de grãos em Kg ha</a:t>
            </a:r>
            <a:r>
              <a:rPr lang="pt-BR" sz="2800" baseline="30000" dirty="0"/>
              <a:t>-1</a:t>
            </a:r>
            <a:r>
              <a:rPr lang="pt-BR" sz="2000" dirty="0" smtClean="0"/>
              <a:t> referente a avaliação de 10 cultivares de arroz.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99634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117032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Intervalo de Confiança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18483"/>
              </p:ext>
            </p:extLst>
          </p:nvPr>
        </p:nvGraphicFramePr>
        <p:xfrm>
          <a:off x="1819789" y="2653768"/>
          <a:ext cx="8552419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5564">
                  <a:extLst>
                    <a:ext uri="{9D8B030D-6E8A-4147-A177-3AD203B41FA5}">
                      <a16:colId xmlns:a16="http://schemas.microsoft.com/office/drawing/2014/main" val="3526694127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1061033208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4172501188"/>
                    </a:ext>
                  </a:extLst>
                </a:gridCol>
                <a:gridCol w="1648088">
                  <a:extLst>
                    <a:ext uri="{9D8B030D-6E8A-4147-A177-3AD203B41FA5}">
                      <a16:colId xmlns:a16="http://schemas.microsoft.com/office/drawing/2014/main" val="2648369804"/>
                    </a:ext>
                  </a:extLst>
                </a:gridCol>
                <a:gridCol w="1505659">
                  <a:extLst>
                    <a:ext uri="{9D8B030D-6E8A-4147-A177-3AD203B41FA5}">
                      <a16:colId xmlns:a16="http://schemas.microsoft.com/office/drawing/2014/main" val="262497232"/>
                    </a:ext>
                  </a:extLst>
                </a:gridCol>
              </a:tblGrid>
              <a:tr h="18288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Intervalo de Confiança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58149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t(0,05;20) = 2,104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6106918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t(5%)*EPM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Inf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Sup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7476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5600.67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5064.580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6136.75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92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4024.33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3488.247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4560.42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289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3972.33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3436.247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4508.42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95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5222.33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4686.247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5758.42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961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4517.67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3981.580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5053.75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2855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3052.00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2515.914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3588.09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873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4427.33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3891.247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4963.42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3054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3923.67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3387.580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4459.75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1872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5583.33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5047.247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6119.42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8353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4597.33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4061.247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5133.42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80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219739" y="1508302"/>
                <a:ext cx="11752521" cy="9126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Intervalo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Conf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𝑖𝑎𝑛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(0,05;20)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5600,7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2,104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194759,66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=5600,7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536,09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39" y="1508302"/>
                <a:ext cx="11752521" cy="9126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28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891" y="2043383"/>
            <a:ext cx="9581374" cy="331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93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80" y="2062716"/>
            <a:ext cx="6167715" cy="333541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713" y="2493304"/>
            <a:ext cx="4747659" cy="247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71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435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14" y="75179"/>
            <a:ext cx="965726" cy="100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1" y="1077433"/>
            <a:ext cx="11194979" cy="552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1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DIC </a:t>
            </a:r>
            <a:r>
              <a:rPr lang="pt-BR" i="1" dirty="0" err="1" smtClean="0"/>
              <a:t>vs</a:t>
            </a:r>
            <a:r>
              <a:rPr lang="pt-BR" dirty="0" smtClean="0"/>
              <a:t> DBC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8312890" y="5214304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8908308" y="5214304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9496644" y="521430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0077892" y="5214303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10666227" y="521430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8475918" y="5239115"/>
            <a:ext cx="21261" cy="15093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8699201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9074886" y="523556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>
            <a:off x="9298169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9652588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9875871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10258644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10481927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>
            <a:off x="10829258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>
            <a:off x="11052541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/>
          <p:cNvSpPr/>
          <p:nvPr/>
        </p:nvSpPr>
        <p:spPr>
          <a:xfrm>
            <a:off x="8295167" y="1830004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24" name="Retângulo 23"/>
          <p:cNvSpPr/>
          <p:nvPr/>
        </p:nvSpPr>
        <p:spPr>
          <a:xfrm>
            <a:off x="8890585" y="183000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25" name="Retângulo 24"/>
          <p:cNvSpPr/>
          <p:nvPr/>
        </p:nvSpPr>
        <p:spPr>
          <a:xfrm>
            <a:off x="9478921" y="183000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0063711" y="1830003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27" name="Retângulo 26"/>
          <p:cNvSpPr/>
          <p:nvPr/>
        </p:nvSpPr>
        <p:spPr>
          <a:xfrm>
            <a:off x="10652046" y="1830004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cxnSp>
        <p:nvCxnSpPr>
          <p:cNvPr id="28" name="Conector reto 27"/>
          <p:cNvCxnSpPr/>
          <p:nvPr/>
        </p:nvCxnSpPr>
        <p:spPr>
          <a:xfrm>
            <a:off x="10822167" y="18858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>
            <a:off x="11045450" y="18894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10251553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>
            <a:off x="10474836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/>
          <p:nvPr/>
        </p:nvCxnSpPr>
        <p:spPr>
          <a:xfrm>
            <a:off x="9684485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>
            <a:off x="9907768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>
            <a:off x="9074883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298166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/>
          <p:cNvCxnSpPr/>
          <p:nvPr/>
        </p:nvCxnSpPr>
        <p:spPr>
          <a:xfrm>
            <a:off x="8458195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/>
          <p:nvPr/>
        </p:nvCxnSpPr>
        <p:spPr>
          <a:xfrm>
            <a:off x="8681478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 37"/>
          <p:cNvSpPr/>
          <p:nvPr/>
        </p:nvSpPr>
        <p:spPr>
          <a:xfrm>
            <a:off x="10654271" y="6399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39" name="Retângulo 38"/>
          <p:cNvSpPr/>
          <p:nvPr/>
        </p:nvSpPr>
        <p:spPr>
          <a:xfrm>
            <a:off x="10070461" y="60456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9489073" y="5336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8893509" y="5336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42" name="Retângulo 41"/>
          <p:cNvSpPr/>
          <p:nvPr/>
        </p:nvSpPr>
        <p:spPr>
          <a:xfrm>
            <a:off x="8301641" y="53361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43" name="Conector reto 42"/>
          <p:cNvCxnSpPr/>
          <p:nvPr/>
        </p:nvCxnSpPr>
        <p:spPr>
          <a:xfrm>
            <a:off x="8485933" y="1234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>
            <a:off x="8709216" y="12698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/>
          <p:nvPr/>
        </p:nvCxnSpPr>
        <p:spPr>
          <a:xfrm>
            <a:off x="9045905" y="1198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>
            <a:off x="9269188" y="1234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>
            <a:off x="9666278" y="11634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>
            <a:off x="9889561" y="11988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>
            <a:off x="10229947" y="13407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>
            <a:off x="10453230" y="13761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/>
          <p:cNvCxnSpPr/>
          <p:nvPr/>
        </p:nvCxnSpPr>
        <p:spPr>
          <a:xfrm>
            <a:off x="10827929" y="13760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/>
          <p:cNvCxnSpPr/>
          <p:nvPr/>
        </p:nvCxnSpPr>
        <p:spPr>
          <a:xfrm>
            <a:off x="11051212" y="1411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tângulo 52"/>
          <p:cNvSpPr/>
          <p:nvPr/>
        </p:nvSpPr>
        <p:spPr>
          <a:xfrm>
            <a:off x="8285419" y="3513493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54" name="Conector reto 53"/>
          <p:cNvCxnSpPr/>
          <p:nvPr/>
        </p:nvCxnSpPr>
        <p:spPr>
          <a:xfrm>
            <a:off x="8476798" y="35382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/>
          <p:cNvCxnSpPr/>
          <p:nvPr/>
        </p:nvCxnSpPr>
        <p:spPr>
          <a:xfrm>
            <a:off x="8700081" y="35418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tângulo 55"/>
          <p:cNvSpPr/>
          <p:nvPr/>
        </p:nvSpPr>
        <p:spPr>
          <a:xfrm>
            <a:off x="10657367" y="350600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57" name="Retângulo 56"/>
          <p:cNvSpPr/>
          <p:nvPr/>
        </p:nvSpPr>
        <p:spPr>
          <a:xfrm>
            <a:off x="10069022" y="350600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9475115" y="350600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59" name="Retângulo 58"/>
          <p:cNvSpPr/>
          <p:nvPr/>
        </p:nvSpPr>
        <p:spPr>
          <a:xfrm>
            <a:off x="8883826" y="351114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60" name="Conector reto 59"/>
          <p:cNvCxnSpPr/>
          <p:nvPr/>
        </p:nvCxnSpPr>
        <p:spPr>
          <a:xfrm>
            <a:off x="10834567" y="35343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>
            <a:off x="11057850" y="35379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/>
          <p:nvPr/>
        </p:nvCxnSpPr>
        <p:spPr>
          <a:xfrm>
            <a:off x="10232050" y="35343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/>
          <p:nvPr/>
        </p:nvCxnSpPr>
        <p:spPr>
          <a:xfrm>
            <a:off x="10455333" y="35379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>
            <a:off x="9638142" y="353435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/>
          <p:nvPr/>
        </p:nvCxnSpPr>
        <p:spPr>
          <a:xfrm>
            <a:off x="9861425" y="353790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/>
          <p:cNvCxnSpPr/>
          <p:nvPr/>
        </p:nvCxnSpPr>
        <p:spPr>
          <a:xfrm>
            <a:off x="9039764" y="35324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/>
          <p:cNvCxnSpPr/>
          <p:nvPr/>
        </p:nvCxnSpPr>
        <p:spPr>
          <a:xfrm>
            <a:off x="9263047" y="35359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tângulo 67"/>
          <p:cNvSpPr/>
          <p:nvPr/>
        </p:nvSpPr>
        <p:spPr>
          <a:xfrm>
            <a:off x="3343938" y="12129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cxnSp>
        <p:nvCxnSpPr>
          <p:cNvPr id="69" name="Conector reto 68"/>
          <p:cNvCxnSpPr/>
          <p:nvPr/>
        </p:nvCxnSpPr>
        <p:spPr>
          <a:xfrm>
            <a:off x="3535317" y="1461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/>
          <p:cNvCxnSpPr/>
          <p:nvPr/>
        </p:nvCxnSpPr>
        <p:spPr>
          <a:xfrm>
            <a:off x="3758600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tângulo 70"/>
          <p:cNvSpPr/>
          <p:nvPr/>
        </p:nvSpPr>
        <p:spPr>
          <a:xfrm>
            <a:off x="976428" y="352372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0</a:t>
            </a:r>
            <a:endParaRPr lang="pt-BR" dirty="0"/>
          </a:p>
        </p:txBody>
      </p:sp>
      <p:sp>
        <p:nvSpPr>
          <p:cNvPr id="72" name="Retângulo 71"/>
          <p:cNvSpPr/>
          <p:nvPr/>
        </p:nvSpPr>
        <p:spPr>
          <a:xfrm>
            <a:off x="1571846" y="352372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sp>
        <p:nvSpPr>
          <p:cNvPr id="73" name="Retângulo 72"/>
          <p:cNvSpPr/>
          <p:nvPr/>
        </p:nvSpPr>
        <p:spPr>
          <a:xfrm>
            <a:off x="2160182" y="352372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74" name="Retângulo 73"/>
          <p:cNvSpPr/>
          <p:nvPr/>
        </p:nvSpPr>
        <p:spPr>
          <a:xfrm>
            <a:off x="2744972" y="3523724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75" name="Retângulo 74"/>
          <p:cNvSpPr/>
          <p:nvPr/>
        </p:nvSpPr>
        <p:spPr>
          <a:xfrm>
            <a:off x="3333307" y="352372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76" name="Retângulo 75"/>
          <p:cNvSpPr/>
          <p:nvPr/>
        </p:nvSpPr>
        <p:spPr>
          <a:xfrm>
            <a:off x="990601" y="1826463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77" name="Retângulo 76"/>
          <p:cNvSpPr/>
          <p:nvPr/>
        </p:nvSpPr>
        <p:spPr>
          <a:xfrm>
            <a:off x="1586019" y="1826463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12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2174355" y="1826464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79" name="Retângulo 78"/>
          <p:cNvSpPr/>
          <p:nvPr/>
        </p:nvSpPr>
        <p:spPr>
          <a:xfrm>
            <a:off x="2755603" y="1826462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80" name="Retângulo 79"/>
          <p:cNvSpPr/>
          <p:nvPr/>
        </p:nvSpPr>
        <p:spPr>
          <a:xfrm>
            <a:off x="3343938" y="1826463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976428" y="5214302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82" name="Retângulo 81"/>
          <p:cNvSpPr/>
          <p:nvPr/>
        </p:nvSpPr>
        <p:spPr>
          <a:xfrm>
            <a:off x="1571846" y="5214302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2160182" y="5214303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2741430" y="5214301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3329765" y="5214302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990601" y="12129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1586019" y="12129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2174355" y="12130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89" name="Retângulo 88"/>
          <p:cNvSpPr/>
          <p:nvPr/>
        </p:nvSpPr>
        <p:spPr>
          <a:xfrm>
            <a:off x="2755603" y="121298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cxnSp>
        <p:nvCxnSpPr>
          <p:cNvPr id="90" name="Conector reto 89"/>
          <p:cNvCxnSpPr/>
          <p:nvPr/>
        </p:nvCxnSpPr>
        <p:spPr>
          <a:xfrm>
            <a:off x="1139456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/>
          <p:cNvCxnSpPr/>
          <p:nvPr/>
        </p:nvCxnSpPr>
        <p:spPr>
          <a:xfrm>
            <a:off x="1362739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/>
          <p:cNvCxnSpPr/>
          <p:nvPr/>
        </p:nvCxnSpPr>
        <p:spPr>
          <a:xfrm>
            <a:off x="1738424" y="52355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/>
          <p:cNvCxnSpPr/>
          <p:nvPr/>
        </p:nvCxnSpPr>
        <p:spPr>
          <a:xfrm>
            <a:off x="1961707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/>
          <p:cNvCxnSpPr/>
          <p:nvPr/>
        </p:nvCxnSpPr>
        <p:spPr>
          <a:xfrm>
            <a:off x="2316126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/>
          <p:nvPr/>
        </p:nvCxnSpPr>
        <p:spPr>
          <a:xfrm>
            <a:off x="2539409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95"/>
          <p:cNvCxnSpPr/>
          <p:nvPr/>
        </p:nvCxnSpPr>
        <p:spPr>
          <a:xfrm>
            <a:off x="2922182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/>
          <p:cNvCxnSpPr/>
          <p:nvPr/>
        </p:nvCxnSpPr>
        <p:spPr>
          <a:xfrm>
            <a:off x="3145465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/>
          <p:nvPr/>
        </p:nvCxnSpPr>
        <p:spPr>
          <a:xfrm>
            <a:off x="3492796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/>
          <p:nvPr/>
        </p:nvCxnSpPr>
        <p:spPr>
          <a:xfrm>
            <a:off x="3716079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/>
          <p:nvPr/>
        </p:nvCxnSpPr>
        <p:spPr>
          <a:xfrm>
            <a:off x="1167801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/>
          <p:cNvCxnSpPr/>
          <p:nvPr/>
        </p:nvCxnSpPr>
        <p:spPr>
          <a:xfrm>
            <a:off x="1391084" y="1531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1749047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1972330" y="1531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2337382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2560665" y="1531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2911541" y="1425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3134824" y="1461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3528230" y="1896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3751513" y="190008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2907999" y="1892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3131282" y="1896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2351560" y="18894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2574843" y="1892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1745505" y="1900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1968788" y="19036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1164259" y="1900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1387542" y="19036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3503428" y="357961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3726711" y="358316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2932814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3156097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2365746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2589029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1756144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1979427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1139456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1362739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CaixaDeTexto 128"/>
          <p:cNvSpPr txBox="1"/>
          <p:nvPr/>
        </p:nvSpPr>
        <p:spPr>
          <a:xfrm>
            <a:off x="4294158" y="-445215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30" name="Conector de Seta Reta 129"/>
          <p:cNvCxnSpPr/>
          <p:nvPr/>
        </p:nvCxnSpPr>
        <p:spPr>
          <a:xfrm>
            <a:off x="4233566" y="118469"/>
            <a:ext cx="4041" cy="66438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/>
          <p:cNvSpPr txBox="1"/>
          <p:nvPr/>
        </p:nvSpPr>
        <p:spPr>
          <a:xfrm>
            <a:off x="4294158" y="5972755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33" name="CaixaDeTexto 132"/>
          <p:cNvSpPr txBox="1"/>
          <p:nvPr/>
        </p:nvSpPr>
        <p:spPr>
          <a:xfrm>
            <a:off x="7482745" y="-493542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34" name="Conector de Seta Reta 133"/>
          <p:cNvCxnSpPr/>
          <p:nvPr/>
        </p:nvCxnSpPr>
        <p:spPr>
          <a:xfrm>
            <a:off x="8022686" y="60456"/>
            <a:ext cx="4041" cy="66438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aixaDeTexto 134"/>
          <p:cNvSpPr txBox="1"/>
          <p:nvPr/>
        </p:nvSpPr>
        <p:spPr>
          <a:xfrm>
            <a:off x="7311101" y="5965398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2108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3509" y="365125"/>
            <a:ext cx="11373393" cy="1325563"/>
          </a:xfrm>
        </p:spPr>
        <p:txBody>
          <a:bodyPr/>
          <a:lstStyle/>
          <a:p>
            <a:pPr algn="ctr"/>
            <a:r>
              <a:rPr lang="pt-BR" dirty="0" smtClean="0"/>
              <a:t>Delineamento de Blocos </a:t>
            </a:r>
            <a:r>
              <a:rPr lang="pt-BR" dirty="0" err="1" smtClean="0"/>
              <a:t>Casualizados</a:t>
            </a:r>
            <a:r>
              <a:rPr lang="pt-BR" dirty="0" smtClean="0"/>
              <a:t> </a:t>
            </a:r>
            <a:r>
              <a:rPr lang="pt-BR" dirty="0" err="1" smtClean="0"/>
              <a:t>Casualizado</a:t>
            </a:r>
            <a:r>
              <a:rPr lang="pt-BR" dirty="0" smtClean="0"/>
              <a:t> (DBC)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Vantagens</a:t>
            </a:r>
          </a:p>
          <a:p>
            <a:pPr lvl="1" algn="just"/>
            <a:r>
              <a:rPr lang="pt-BR" dirty="0" smtClean="0"/>
              <a:t>Melhor controle da variação ambiental que incide sobre os tratamentos – Aumento da precisão experimental.</a:t>
            </a:r>
          </a:p>
          <a:p>
            <a:pPr marL="914400" lvl="2" indent="0" algn="just">
              <a:buNone/>
            </a:pPr>
            <a:r>
              <a:rPr lang="pt-BR" dirty="0" smtClean="0"/>
              <a:t> </a:t>
            </a:r>
          </a:p>
          <a:p>
            <a:pPr algn="just"/>
            <a:r>
              <a:rPr lang="pt-BR" dirty="0" smtClean="0"/>
              <a:t>Desvantagens</a:t>
            </a:r>
            <a:endParaRPr lang="pt-BR" dirty="0"/>
          </a:p>
          <a:p>
            <a:pPr lvl="1" algn="just"/>
            <a:r>
              <a:rPr lang="pt-BR" dirty="0" smtClean="0"/>
              <a:t>Sensível a perda de dados – desbalanceamento estatístico</a:t>
            </a:r>
          </a:p>
          <a:p>
            <a:pPr lvl="1" algn="just"/>
            <a:r>
              <a:rPr lang="pt-BR" dirty="0" smtClean="0"/>
              <a:t>Sensível ao aumento do número de tratamentos - Redução da precisão experimental com o aumento do número de tratamentos.</a:t>
            </a:r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923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764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DBC</a:t>
            </a:r>
            <a:br>
              <a:rPr lang="pt-BR" dirty="0" smtClean="0"/>
            </a:br>
            <a:r>
              <a:rPr lang="pt-BR" sz="3600" dirty="0" smtClean="0"/>
              <a:t>Campo</a:t>
            </a:r>
            <a:endParaRPr lang="pt-BR" sz="3600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20993" y="1201480"/>
            <a:ext cx="6588643" cy="5656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dirty="0" smtClean="0">
                <a:solidFill>
                  <a:srgbClr val="0070C0"/>
                </a:solidFill>
              </a:rPr>
              <a:t>Exemplo: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Avaliação de 5 cultivares de feijão carioca quanto a produtividade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Uai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Madrepérola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Carioca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Estilo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Delineamento de blocos </a:t>
            </a:r>
            <a:r>
              <a:rPr lang="pt-BR" sz="1800" dirty="0" err="1" smtClean="0">
                <a:solidFill>
                  <a:srgbClr val="0070C0"/>
                </a:solidFill>
              </a:rPr>
              <a:t>casualizados</a:t>
            </a:r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repetições: 4</a:t>
            </a:r>
          </a:p>
          <a:p>
            <a:pPr algn="just"/>
            <a:r>
              <a:rPr lang="pt-BR" sz="1800" dirty="0">
                <a:solidFill>
                  <a:srgbClr val="0070C0"/>
                </a:solidFill>
              </a:rPr>
              <a:t>Tamanho das parcelas: 2 linhas com 2 </a:t>
            </a:r>
            <a:r>
              <a:rPr lang="pt-BR" sz="1800" dirty="0" smtClean="0">
                <a:solidFill>
                  <a:srgbClr val="0070C0"/>
                </a:solidFill>
              </a:rPr>
              <a:t>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Espaçamento: 0,5 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sementes por metro: 15</a:t>
            </a:r>
            <a:endParaRPr lang="pt-BR" sz="1800" dirty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67167" y="523888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0" name="Conector reto 9"/>
          <p:cNvCxnSpPr/>
          <p:nvPr/>
        </p:nvCxnSpPr>
        <p:spPr>
          <a:xfrm>
            <a:off x="5133745" y="526014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5357028" y="52636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806901" y="523888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3615069" y="582821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806901" y="4784134"/>
            <a:ext cx="928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 metro</a:t>
            </a:r>
            <a:endParaRPr lang="pt-BR" dirty="0"/>
          </a:p>
        </p:txBody>
      </p:sp>
      <p:cxnSp>
        <p:nvCxnSpPr>
          <p:cNvPr id="22" name="Conector de Seta Reta 21"/>
          <p:cNvCxnSpPr/>
          <p:nvPr/>
        </p:nvCxnSpPr>
        <p:spPr>
          <a:xfrm>
            <a:off x="4967167" y="5153466"/>
            <a:ext cx="55998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407528"/>
              </p:ext>
            </p:extLst>
          </p:nvPr>
        </p:nvGraphicFramePr>
        <p:xfrm>
          <a:off x="7712566" y="1201480"/>
          <a:ext cx="3859200" cy="5292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23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tângulo 78"/>
          <p:cNvSpPr/>
          <p:nvPr/>
        </p:nvSpPr>
        <p:spPr>
          <a:xfrm>
            <a:off x="5518294" y="523168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5709673" y="52564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5932956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6120813" y="523522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6716231" y="523522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7304567" y="523522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7889357" y="5235224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8477692" y="523522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9062491" y="523168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9657909" y="523168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10246245" y="523168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10827493" y="523168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11415828" y="523168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226821" y="523522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822239" y="523522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1410575" y="5235226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1991823" y="5235224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2580158" y="523522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3164957" y="523168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3760375" y="523168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348711" y="523168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4929959" y="523168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389849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613132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988817" y="52564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1212100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1566519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1789802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2172575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2395858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2743189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2966472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3342157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3565440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3923403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4146686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4511738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4735021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5085897" y="525294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5309180" y="52564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11600120" y="530175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11823403" y="530530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10979889" y="529821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11203172" y="530175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10423450" y="529466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10646733" y="529821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9817395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10040678" y="530884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9236149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9459432" y="530884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8647813" y="529111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8871096" y="529466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8077199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8300482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7510131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7733414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900529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7123812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6283841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6507124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/>
          <p:cNvCxnSpPr/>
          <p:nvPr/>
        </p:nvCxnSpPr>
        <p:spPr>
          <a:xfrm>
            <a:off x="12084434" y="5238778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ixaDeTexto 66"/>
          <p:cNvSpPr txBox="1"/>
          <p:nvPr/>
        </p:nvSpPr>
        <p:spPr>
          <a:xfrm>
            <a:off x="11203172" y="4698780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4263644" y="651689"/>
            <a:ext cx="8552133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solidFill>
                  <a:srgbClr val="0070C0"/>
                </a:solidFill>
              </a:rPr>
              <a:t>Percentual de sementes de segurança: 10%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sementes por parcela: </a:t>
            </a:r>
          </a:p>
          <a:p>
            <a:pPr algn="just"/>
            <a:r>
              <a:rPr lang="pt-BR" dirty="0">
                <a:solidFill>
                  <a:srgbClr val="0070C0"/>
                </a:solidFill>
              </a:rPr>
              <a:t>4 metros * </a:t>
            </a:r>
            <a:r>
              <a:rPr lang="pt-BR" dirty="0" smtClean="0">
                <a:solidFill>
                  <a:srgbClr val="0070C0"/>
                </a:solidFill>
              </a:rPr>
              <a:t>15 sementes/m + 10% </a:t>
            </a:r>
            <a:r>
              <a:rPr lang="pt-BR" dirty="0">
                <a:solidFill>
                  <a:srgbClr val="0070C0"/>
                </a:solidFill>
              </a:rPr>
              <a:t>= 60 + 6 (10%) = 66 </a:t>
            </a:r>
            <a:endParaRPr lang="pt-BR" dirty="0" smtClean="0">
              <a:solidFill>
                <a:srgbClr val="0070C0"/>
              </a:solidFill>
            </a:endParaRPr>
          </a:p>
          <a:p>
            <a:pPr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total de sementes: 66 * 4 (rep) = 264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pacotes por parcela: 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1 pacote – 33 – 1 linha da parcela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2 pacotes – 2 linhas da </a:t>
            </a:r>
            <a:r>
              <a:rPr lang="pt-BR" dirty="0" smtClean="0">
                <a:solidFill>
                  <a:srgbClr val="0070C0"/>
                </a:solidFill>
              </a:rPr>
              <a:t>parcela</a:t>
            </a:r>
          </a:p>
          <a:p>
            <a:pPr lvl="1"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>
                <a:solidFill>
                  <a:srgbClr val="0070C0"/>
                </a:solidFill>
              </a:rPr>
              <a:t>Número de pacotes total: 2 (pacotes/parcela) * 4 (rep) = 8 </a:t>
            </a:r>
            <a:r>
              <a:rPr lang="pt-BR" dirty="0" smtClean="0">
                <a:solidFill>
                  <a:srgbClr val="0070C0"/>
                </a:solidFill>
              </a:rPr>
              <a:t>pacotes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sz="1600" dirty="0" smtClean="0">
                <a:solidFill>
                  <a:srgbClr val="0070C0"/>
                </a:solidFill>
              </a:rPr>
              <a:t>Número de etiquetas: 2 linhas x 10 tratamentos = 20 etiquetas</a:t>
            </a:r>
            <a:endParaRPr lang="pt-BR" sz="1600" dirty="0">
              <a:solidFill>
                <a:srgbClr val="FF0000"/>
              </a:solidFill>
            </a:endParaRPr>
          </a:p>
        </p:txBody>
      </p:sp>
      <p:sp>
        <p:nvSpPr>
          <p:cNvPr id="70" name="Título 1"/>
          <p:cNvSpPr>
            <a:spLocks noGrp="1"/>
          </p:cNvSpPr>
          <p:nvPr>
            <p:ph type="title"/>
          </p:nvPr>
        </p:nvSpPr>
        <p:spPr>
          <a:xfrm>
            <a:off x="4569340" y="-240418"/>
            <a:ext cx="7015718" cy="1325563"/>
          </a:xfrm>
        </p:spPr>
        <p:txBody>
          <a:bodyPr>
            <a:normAutofit/>
          </a:bodyPr>
          <a:lstStyle/>
          <a:p>
            <a:pPr algn="ctr"/>
            <a:r>
              <a:rPr lang="pt-BR" sz="3200" dirty="0" smtClean="0"/>
              <a:t>Implantação de um experimento em DBC</a:t>
            </a:r>
            <a:endParaRPr lang="pt-BR" sz="3200" dirty="0"/>
          </a:p>
        </p:txBody>
      </p:sp>
      <p:graphicFrame>
        <p:nvGraphicFramePr>
          <p:cNvPr id="71" name="Tabela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617606"/>
              </p:ext>
            </p:extLst>
          </p:nvPr>
        </p:nvGraphicFramePr>
        <p:xfrm>
          <a:off x="142176" y="108611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  <p:cxnSp>
        <p:nvCxnSpPr>
          <p:cNvPr id="72" name="Conector de Seta Reta 71"/>
          <p:cNvCxnSpPr/>
          <p:nvPr/>
        </p:nvCxnSpPr>
        <p:spPr>
          <a:xfrm>
            <a:off x="226821" y="5102351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de Seta Reta 73"/>
          <p:cNvCxnSpPr/>
          <p:nvPr/>
        </p:nvCxnSpPr>
        <p:spPr>
          <a:xfrm>
            <a:off x="3164957" y="5102351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/>
          <p:nvPr/>
        </p:nvCxnSpPr>
        <p:spPr>
          <a:xfrm>
            <a:off x="6127898" y="5111705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/>
          <p:nvPr/>
        </p:nvCxnSpPr>
        <p:spPr>
          <a:xfrm>
            <a:off x="9069576" y="5102351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ixaDeTexto 76"/>
          <p:cNvSpPr txBox="1"/>
          <p:nvPr/>
        </p:nvSpPr>
        <p:spPr>
          <a:xfrm>
            <a:off x="1253714" y="478484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78" name="CaixaDeTexto 77"/>
          <p:cNvSpPr txBox="1"/>
          <p:nvPr/>
        </p:nvSpPr>
        <p:spPr>
          <a:xfrm>
            <a:off x="4167032" y="4758730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39" name="CaixaDeTexto 138"/>
          <p:cNvSpPr txBox="1"/>
          <p:nvPr/>
        </p:nvSpPr>
        <p:spPr>
          <a:xfrm>
            <a:off x="7126888" y="477345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0" name="CaixaDeTexto 139"/>
          <p:cNvSpPr txBox="1"/>
          <p:nvPr/>
        </p:nvSpPr>
        <p:spPr>
          <a:xfrm>
            <a:off x="10039732" y="4767237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1" name="CaixaDeTexto 140"/>
          <p:cNvSpPr txBox="1"/>
          <p:nvPr/>
        </p:nvSpPr>
        <p:spPr>
          <a:xfrm>
            <a:off x="626381" y="476723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B1</a:t>
            </a:r>
            <a:endParaRPr lang="pt-BR" dirty="0"/>
          </a:p>
        </p:txBody>
      </p:sp>
      <p:sp>
        <p:nvSpPr>
          <p:cNvPr id="142" name="CaixaDeTexto 141"/>
          <p:cNvSpPr txBox="1"/>
          <p:nvPr/>
        </p:nvSpPr>
        <p:spPr>
          <a:xfrm>
            <a:off x="3539699" y="477345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sp>
        <p:nvSpPr>
          <p:cNvPr id="143" name="CaixaDeTexto 142"/>
          <p:cNvSpPr txBox="1"/>
          <p:nvPr/>
        </p:nvSpPr>
        <p:spPr>
          <a:xfrm>
            <a:off x="6364158" y="475873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  <p:sp>
        <p:nvSpPr>
          <p:cNvPr id="144" name="CaixaDeTexto 143"/>
          <p:cNvSpPr txBox="1"/>
          <p:nvPr/>
        </p:nvSpPr>
        <p:spPr>
          <a:xfrm>
            <a:off x="9143503" y="476136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650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23967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DBC</a:t>
            </a:r>
            <a:endParaRPr lang="pt-BR" dirty="0"/>
          </a:p>
        </p:txBody>
      </p:sp>
      <p:cxnSp>
        <p:nvCxnSpPr>
          <p:cNvPr id="9" name="Conector de Seta Reta 8"/>
          <p:cNvCxnSpPr/>
          <p:nvPr/>
        </p:nvCxnSpPr>
        <p:spPr>
          <a:xfrm>
            <a:off x="5585636" y="2155329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/>
          <p:cNvCxnSpPr/>
          <p:nvPr/>
        </p:nvCxnSpPr>
        <p:spPr>
          <a:xfrm>
            <a:off x="5585636" y="397349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aixaDeTexto 72"/>
          <p:cNvSpPr txBox="1"/>
          <p:nvPr/>
        </p:nvSpPr>
        <p:spPr>
          <a:xfrm>
            <a:off x="4393804" y="456282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4" name="CaixaDeTexto 73"/>
          <p:cNvSpPr txBox="1"/>
          <p:nvPr/>
        </p:nvSpPr>
        <p:spPr>
          <a:xfrm>
            <a:off x="4425309" y="269754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 flipH="1">
            <a:off x="5520196" y="3732086"/>
            <a:ext cx="79616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4205092" y="3632515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cxnSp>
        <p:nvCxnSpPr>
          <p:cNvPr id="72" name="Conector de Seta Reta 71"/>
          <p:cNvCxnSpPr/>
          <p:nvPr/>
        </p:nvCxnSpPr>
        <p:spPr>
          <a:xfrm>
            <a:off x="5762848" y="5704862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de Seta Reta 76"/>
          <p:cNvCxnSpPr/>
          <p:nvPr/>
        </p:nvCxnSpPr>
        <p:spPr>
          <a:xfrm>
            <a:off x="8700984" y="5704862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de Seta Reta 77"/>
          <p:cNvCxnSpPr/>
          <p:nvPr/>
        </p:nvCxnSpPr>
        <p:spPr>
          <a:xfrm>
            <a:off x="5762848" y="20472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de Seta Reta 138"/>
          <p:cNvCxnSpPr/>
          <p:nvPr/>
        </p:nvCxnSpPr>
        <p:spPr>
          <a:xfrm>
            <a:off x="8700984" y="20472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CaixaDeTexto 139"/>
          <p:cNvSpPr txBox="1"/>
          <p:nvPr/>
        </p:nvSpPr>
        <p:spPr>
          <a:xfrm>
            <a:off x="6638256" y="570486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1" name="CaixaDeTexto 140"/>
          <p:cNvSpPr txBox="1"/>
          <p:nvPr/>
        </p:nvSpPr>
        <p:spPr>
          <a:xfrm>
            <a:off x="9655678" y="570832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2" name="CaixaDeTexto 141"/>
          <p:cNvSpPr txBox="1"/>
          <p:nvPr/>
        </p:nvSpPr>
        <p:spPr>
          <a:xfrm>
            <a:off x="6783896" y="166367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3" name="CaixaDeTexto 142"/>
          <p:cNvSpPr txBox="1"/>
          <p:nvPr/>
        </p:nvSpPr>
        <p:spPr>
          <a:xfrm>
            <a:off x="9830641" y="1642894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4" name="CaixaDeTexto 143"/>
          <p:cNvSpPr txBox="1"/>
          <p:nvPr/>
        </p:nvSpPr>
        <p:spPr>
          <a:xfrm>
            <a:off x="6889186" y="600061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B1</a:t>
            </a:r>
            <a:endParaRPr lang="pt-BR" dirty="0"/>
          </a:p>
        </p:txBody>
      </p:sp>
      <p:sp>
        <p:nvSpPr>
          <p:cNvPr id="145" name="CaixaDeTexto 144"/>
          <p:cNvSpPr txBox="1"/>
          <p:nvPr/>
        </p:nvSpPr>
        <p:spPr>
          <a:xfrm>
            <a:off x="9862048" y="600061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sp>
        <p:nvSpPr>
          <p:cNvPr id="146" name="CaixaDeTexto 145"/>
          <p:cNvSpPr txBox="1"/>
          <p:nvPr/>
        </p:nvSpPr>
        <p:spPr>
          <a:xfrm>
            <a:off x="7079585" y="142020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  <p:sp>
        <p:nvSpPr>
          <p:cNvPr id="147" name="CaixaDeTexto 146"/>
          <p:cNvSpPr txBox="1"/>
          <p:nvPr/>
        </p:nvSpPr>
        <p:spPr>
          <a:xfrm>
            <a:off x="10143059" y="138496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  <p:sp>
        <p:nvSpPr>
          <p:cNvPr id="148" name="Retângulo 147"/>
          <p:cNvSpPr/>
          <p:nvPr/>
        </p:nvSpPr>
        <p:spPr>
          <a:xfrm>
            <a:off x="11068505" y="3998306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149" name="Conector reto 148"/>
          <p:cNvCxnSpPr/>
          <p:nvPr/>
        </p:nvCxnSpPr>
        <p:spPr>
          <a:xfrm>
            <a:off x="11259884" y="40231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to 149"/>
          <p:cNvCxnSpPr/>
          <p:nvPr/>
        </p:nvCxnSpPr>
        <p:spPr>
          <a:xfrm>
            <a:off x="11483167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tângulo 150"/>
          <p:cNvSpPr/>
          <p:nvPr/>
        </p:nvSpPr>
        <p:spPr>
          <a:xfrm>
            <a:off x="11070281" y="215532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152" name="Retângulo 151"/>
          <p:cNvSpPr/>
          <p:nvPr/>
        </p:nvSpPr>
        <p:spPr>
          <a:xfrm>
            <a:off x="10486471" y="2158860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153" name="Retângulo 152"/>
          <p:cNvSpPr/>
          <p:nvPr/>
        </p:nvSpPr>
        <p:spPr>
          <a:xfrm>
            <a:off x="9917518" y="215886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4" name="Retângulo 153"/>
          <p:cNvSpPr/>
          <p:nvPr/>
        </p:nvSpPr>
        <p:spPr>
          <a:xfrm>
            <a:off x="9321236" y="215886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155" name="Retângulo 154"/>
          <p:cNvSpPr/>
          <p:nvPr/>
        </p:nvSpPr>
        <p:spPr>
          <a:xfrm>
            <a:off x="8728281" y="2158867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156" name="Retângulo 155"/>
          <p:cNvSpPr/>
          <p:nvPr/>
        </p:nvSpPr>
        <p:spPr>
          <a:xfrm>
            <a:off x="8133089" y="215886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157" name="Retângulo 156"/>
          <p:cNvSpPr/>
          <p:nvPr/>
        </p:nvSpPr>
        <p:spPr>
          <a:xfrm>
            <a:off x="7549279" y="2155329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8" name="Retângulo 157"/>
          <p:cNvSpPr/>
          <p:nvPr/>
        </p:nvSpPr>
        <p:spPr>
          <a:xfrm>
            <a:off x="6967891" y="2148234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9" name="Retângulo 158"/>
          <p:cNvSpPr/>
          <p:nvPr/>
        </p:nvSpPr>
        <p:spPr>
          <a:xfrm>
            <a:off x="6372327" y="214823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160" name="Retângulo 159"/>
          <p:cNvSpPr/>
          <p:nvPr/>
        </p:nvSpPr>
        <p:spPr>
          <a:xfrm>
            <a:off x="5780459" y="2148234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1" name="Retângulo 160"/>
          <p:cNvSpPr/>
          <p:nvPr/>
        </p:nvSpPr>
        <p:spPr>
          <a:xfrm>
            <a:off x="5777032" y="400184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2" name="Retângulo 161"/>
          <p:cNvSpPr/>
          <p:nvPr/>
        </p:nvSpPr>
        <p:spPr>
          <a:xfrm>
            <a:off x="6372450" y="400184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63" name="Retângulo 162"/>
          <p:cNvSpPr/>
          <p:nvPr/>
        </p:nvSpPr>
        <p:spPr>
          <a:xfrm>
            <a:off x="6960786" y="4001847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4" name="Retângulo 163"/>
          <p:cNvSpPr/>
          <p:nvPr/>
        </p:nvSpPr>
        <p:spPr>
          <a:xfrm>
            <a:off x="7542034" y="400184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65" name="Retângulo 164"/>
          <p:cNvSpPr/>
          <p:nvPr/>
        </p:nvSpPr>
        <p:spPr>
          <a:xfrm>
            <a:off x="8130369" y="400184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6" name="Retângulo 165"/>
          <p:cNvSpPr/>
          <p:nvPr/>
        </p:nvSpPr>
        <p:spPr>
          <a:xfrm>
            <a:off x="8715168" y="3998306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167" name="Retângulo 166"/>
          <p:cNvSpPr/>
          <p:nvPr/>
        </p:nvSpPr>
        <p:spPr>
          <a:xfrm>
            <a:off x="9310586" y="399830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8" name="Retângulo 167"/>
          <p:cNvSpPr/>
          <p:nvPr/>
        </p:nvSpPr>
        <p:spPr>
          <a:xfrm>
            <a:off x="9898922" y="399830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69" name="Retângulo 168"/>
          <p:cNvSpPr/>
          <p:nvPr/>
        </p:nvSpPr>
        <p:spPr>
          <a:xfrm>
            <a:off x="10480170" y="399830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70" name="Conector reto 169"/>
          <p:cNvCxnSpPr/>
          <p:nvPr/>
        </p:nvCxnSpPr>
        <p:spPr>
          <a:xfrm>
            <a:off x="5940060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/>
          <p:cNvCxnSpPr/>
          <p:nvPr/>
        </p:nvCxnSpPr>
        <p:spPr>
          <a:xfrm>
            <a:off x="6163343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/>
          <p:cNvCxnSpPr/>
          <p:nvPr/>
        </p:nvCxnSpPr>
        <p:spPr>
          <a:xfrm>
            <a:off x="6539028" y="40231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/>
          <p:cNvCxnSpPr/>
          <p:nvPr/>
        </p:nvCxnSpPr>
        <p:spPr>
          <a:xfrm>
            <a:off x="6762311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/>
          <p:cNvCxnSpPr/>
          <p:nvPr/>
        </p:nvCxnSpPr>
        <p:spPr>
          <a:xfrm>
            <a:off x="7116730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to 174"/>
          <p:cNvCxnSpPr/>
          <p:nvPr/>
        </p:nvCxnSpPr>
        <p:spPr>
          <a:xfrm>
            <a:off x="7340013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to 175"/>
          <p:cNvCxnSpPr/>
          <p:nvPr/>
        </p:nvCxnSpPr>
        <p:spPr>
          <a:xfrm>
            <a:off x="7722786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ector reto 176"/>
          <p:cNvCxnSpPr/>
          <p:nvPr/>
        </p:nvCxnSpPr>
        <p:spPr>
          <a:xfrm>
            <a:off x="7946069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ector reto 177"/>
          <p:cNvCxnSpPr/>
          <p:nvPr/>
        </p:nvCxnSpPr>
        <p:spPr>
          <a:xfrm>
            <a:off x="8293400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ctor reto 178"/>
          <p:cNvCxnSpPr/>
          <p:nvPr/>
        </p:nvCxnSpPr>
        <p:spPr>
          <a:xfrm>
            <a:off x="8516683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reto 179"/>
          <p:cNvCxnSpPr/>
          <p:nvPr/>
        </p:nvCxnSpPr>
        <p:spPr>
          <a:xfrm>
            <a:off x="8892368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to 180"/>
          <p:cNvCxnSpPr/>
          <p:nvPr/>
        </p:nvCxnSpPr>
        <p:spPr>
          <a:xfrm>
            <a:off x="9115651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to 181"/>
          <p:cNvCxnSpPr/>
          <p:nvPr/>
        </p:nvCxnSpPr>
        <p:spPr>
          <a:xfrm>
            <a:off x="9473614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reto 182"/>
          <p:cNvCxnSpPr/>
          <p:nvPr/>
        </p:nvCxnSpPr>
        <p:spPr>
          <a:xfrm>
            <a:off x="9696897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to 183"/>
          <p:cNvCxnSpPr/>
          <p:nvPr/>
        </p:nvCxnSpPr>
        <p:spPr>
          <a:xfrm>
            <a:off x="10061949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reto 184"/>
          <p:cNvCxnSpPr/>
          <p:nvPr/>
        </p:nvCxnSpPr>
        <p:spPr>
          <a:xfrm>
            <a:off x="10285232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ector reto 185"/>
          <p:cNvCxnSpPr/>
          <p:nvPr/>
        </p:nvCxnSpPr>
        <p:spPr>
          <a:xfrm>
            <a:off x="10636108" y="401956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reto 186"/>
          <p:cNvCxnSpPr/>
          <p:nvPr/>
        </p:nvCxnSpPr>
        <p:spPr>
          <a:xfrm>
            <a:off x="10859391" y="40231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to 187"/>
          <p:cNvCxnSpPr/>
          <p:nvPr/>
        </p:nvCxnSpPr>
        <p:spPr>
          <a:xfrm>
            <a:off x="5964751" y="221830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to 188"/>
          <p:cNvCxnSpPr/>
          <p:nvPr/>
        </p:nvCxnSpPr>
        <p:spPr>
          <a:xfrm>
            <a:off x="6188034" y="222185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ector reto 189"/>
          <p:cNvCxnSpPr/>
          <p:nvPr/>
        </p:nvCxnSpPr>
        <p:spPr>
          <a:xfrm>
            <a:off x="6524723" y="22147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ector reto 190"/>
          <p:cNvCxnSpPr/>
          <p:nvPr/>
        </p:nvCxnSpPr>
        <p:spPr>
          <a:xfrm>
            <a:off x="6748006" y="221830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ector reto 191"/>
          <p:cNvCxnSpPr/>
          <p:nvPr/>
        </p:nvCxnSpPr>
        <p:spPr>
          <a:xfrm>
            <a:off x="7145096" y="22112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reto 192"/>
          <p:cNvCxnSpPr/>
          <p:nvPr/>
        </p:nvCxnSpPr>
        <p:spPr>
          <a:xfrm>
            <a:off x="7368379" y="22147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reto 193"/>
          <p:cNvCxnSpPr/>
          <p:nvPr/>
        </p:nvCxnSpPr>
        <p:spPr>
          <a:xfrm>
            <a:off x="7708765" y="22289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reto 194"/>
          <p:cNvCxnSpPr/>
          <p:nvPr/>
        </p:nvCxnSpPr>
        <p:spPr>
          <a:xfrm>
            <a:off x="7932048" y="22324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 reto 195"/>
          <p:cNvCxnSpPr/>
          <p:nvPr/>
        </p:nvCxnSpPr>
        <p:spPr>
          <a:xfrm>
            <a:off x="8306747" y="223248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ector reto 196"/>
          <p:cNvCxnSpPr/>
          <p:nvPr/>
        </p:nvCxnSpPr>
        <p:spPr>
          <a:xfrm>
            <a:off x="8530030" y="223602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reto 197"/>
          <p:cNvCxnSpPr/>
          <p:nvPr/>
        </p:nvCxnSpPr>
        <p:spPr>
          <a:xfrm>
            <a:off x="8898402" y="22147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reto 198"/>
          <p:cNvCxnSpPr/>
          <p:nvPr/>
        </p:nvCxnSpPr>
        <p:spPr>
          <a:xfrm>
            <a:off x="9121685" y="221830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reto 199"/>
          <p:cNvCxnSpPr/>
          <p:nvPr/>
        </p:nvCxnSpPr>
        <p:spPr>
          <a:xfrm>
            <a:off x="9509078" y="2225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to 200"/>
          <p:cNvCxnSpPr/>
          <p:nvPr/>
        </p:nvCxnSpPr>
        <p:spPr>
          <a:xfrm>
            <a:off x="9732361" y="2228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 reto 201"/>
          <p:cNvCxnSpPr/>
          <p:nvPr/>
        </p:nvCxnSpPr>
        <p:spPr>
          <a:xfrm>
            <a:off x="10123082" y="222538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ector reto 202"/>
          <p:cNvCxnSpPr/>
          <p:nvPr/>
        </p:nvCxnSpPr>
        <p:spPr>
          <a:xfrm>
            <a:off x="10346365" y="222893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to 203"/>
          <p:cNvCxnSpPr/>
          <p:nvPr/>
        </p:nvCxnSpPr>
        <p:spPr>
          <a:xfrm>
            <a:off x="10670769" y="222538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 reto 204"/>
          <p:cNvCxnSpPr/>
          <p:nvPr/>
        </p:nvCxnSpPr>
        <p:spPr>
          <a:xfrm>
            <a:off x="10929493" y="222538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reto 205"/>
          <p:cNvCxnSpPr/>
          <p:nvPr/>
        </p:nvCxnSpPr>
        <p:spPr>
          <a:xfrm>
            <a:off x="11233309" y="22218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to 206"/>
          <p:cNvCxnSpPr/>
          <p:nvPr/>
        </p:nvCxnSpPr>
        <p:spPr>
          <a:xfrm>
            <a:off x="11456592" y="22254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8" name="Tabela 2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850835"/>
              </p:ext>
            </p:extLst>
          </p:nvPr>
        </p:nvGraphicFramePr>
        <p:xfrm>
          <a:off x="213405" y="1604874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37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de Seta Reta 4"/>
          <p:cNvCxnSpPr/>
          <p:nvPr/>
        </p:nvCxnSpPr>
        <p:spPr>
          <a:xfrm>
            <a:off x="8357187" y="100036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/>
          <p:cNvCxnSpPr/>
          <p:nvPr/>
        </p:nvCxnSpPr>
        <p:spPr>
          <a:xfrm>
            <a:off x="8353643" y="1808740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/>
          <p:cNvCxnSpPr/>
          <p:nvPr/>
        </p:nvCxnSpPr>
        <p:spPr>
          <a:xfrm>
            <a:off x="8353643" y="3502462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/>
          <p:nvPr/>
        </p:nvCxnSpPr>
        <p:spPr>
          <a:xfrm>
            <a:off x="8353643" y="5193039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8543260" y="729365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8" name="Chave Direita 7"/>
          <p:cNvSpPr/>
          <p:nvPr/>
        </p:nvSpPr>
        <p:spPr>
          <a:xfrm>
            <a:off x="8435159" y="1648036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/>
          <p:cNvSpPr txBox="1"/>
          <p:nvPr/>
        </p:nvSpPr>
        <p:spPr>
          <a:xfrm>
            <a:off x="8695194" y="1573442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3" name="Chave Direita 72"/>
          <p:cNvSpPr/>
          <p:nvPr/>
        </p:nvSpPr>
        <p:spPr>
          <a:xfrm>
            <a:off x="8452883" y="3324432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/>
          <p:cNvSpPr txBox="1"/>
          <p:nvPr/>
        </p:nvSpPr>
        <p:spPr>
          <a:xfrm>
            <a:off x="8712918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>
            <a:off x="8452883" y="5032740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8712918" y="4958146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8610600" y="23419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8" name="CaixaDeTexto 77"/>
          <p:cNvSpPr txBox="1"/>
          <p:nvPr/>
        </p:nvSpPr>
        <p:spPr>
          <a:xfrm>
            <a:off x="8660216" y="41140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39" name="CaixaDeTexto 138"/>
          <p:cNvSpPr txBox="1"/>
          <p:nvPr/>
        </p:nvSpPr>
        <p:spPr>
          <a:xfrm>
            <a:off x="8695657" y="5772754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cxnSp>
        <p:nvCxnSpPr>
          <p:cNvPr id="140" name="Conector de Seta Reta 139"/>
          <p:cNvCxnSpPr/>
          <p:nvPr/>
        </p:nvCxnSpPr>
        <p:spPr>
          <a:xfrm>
            <a:off x="10373829" y="128388"/>
            <a:ext cx="0" cy="661265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ixaDeTexto 140"/>
          <p:cNvSpPr txBox="1"/>
          <p:nvPr/>
        </p:nvSpPr>
        <p:spPr>
          <a:xfrm>
            <a:off x="10866021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9,5 metros</a:t>
            </a:r>
            <a:endParaRPr lang="pt-BR" dirty="0"/>
          </a:p>
        </p:txBody>
      </p:sp>
      <p:cxnSp>
        <p:nvCxnSpPr>
          <p:cNvPr id="142" name="Conector de Seta Reta 141"/>
          <p:cNvCxnSpPr/>
          <p:nvPr/>
        </p:nvCxnSpPr>
        <p:spPr>
          <a:xfrm>
            <a:off x="5257797" y="17295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CaixaDeTexto 142"/>
          <p:cNvSpPr txBox="1"/>
          <p:nvPr/>
        </p:nvSpPr>
        <p:spPr>
          <a:xfrm>
            <a:off x="4157586" y="150988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graphicFrame>
        <p:nvGraphicFramePr>
          <p:cNvPr id="144" name="Tabela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255389"/>
              </p:ext>
            </p:extLst>
          </p:nvPr>
        </p:nvGraphicFramePr>
        <p:xfrm>
          <a:off x="216823" y="1047486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  <p:sp>
        <p:nvSpPr>
          <p:cNvPr id="145" name="Retângulo 144"/>
          <p:cNvSpPr/>
          <p:nvPr/>
        </p:nvSpPr>
        <p:spPr>
          <a:xfrm>
            <a:off x="5243624" y="5193039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6" name="Retângulo 145"/>
          <p:cNvSpPr/>
          <p:nvPr/>
        </p:nvSpPr>
        <p:spPr>
          <a:xfrm>
            <a:off x="5839042" y="519303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47" name="Retângulo 146"/>
          <p:cNvSpPr/>
          <p:nvPr/>
        </p:nvSpPr>
        <p:spPr>
          <a:xfrm>
            <a:off x="6427378" y="519304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8" name="Retângulo 147"/>
          <p:cNvSpPr/>
          <p:nvPr/>
        </p:nvSpPr>
        <p:spPr>
          <a:xfrm>
            <a:off x="7008626" y="5193038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49" name="Retângulo 148"/>
          <p:cNvSpPr/>
          <p:nvPr/>
        </p:nvSpPr>
        <p:spPr>
          <a:xfrm>
            <a:off x="7596961" y="519303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50" name="Conector reto 149"/>
          <p:cNvCxnSpPr/>
          <p:nvPr/>
        </p:nvCxnSpPr>
        <p:spPr>
          <a:xfrm>
            <a:off x="5406652" y="5217850"/>
            <a:ext cx="21261" cy="15093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to 150"/>
          <p:cNvCxnSpPr/>
          <p:nvPr/>
        </p:nvCxnSpPr>
        <p:spPr>
          <a:xfrm>
            <a:off x="5629935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to 151"/>
          <p:cNvCxnSpPr/>
          <p:nvPr/>
        </p:nvCxnSpPr>
        <p:spPr>
          <a:xfrm>
            <a:off x="6005620" y="52143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to 152"/>
          <p:cNvCxnSpPr/>
          <p:nvPr/>
        </p:nvCxnSpPr>
        <p:spPr>
          <a:xfrm>
            <a:off x="6228903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to 153"/>
          <p:cNvCxnSpPr/>
          <p:nvPr/>
        </p:nvCxnSpPr>
        <p:spPr>
          <a:xfrm>
            <a:off x="6583322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to 154"/>
          <p:cNvCxnSpPr/>
          <p:nvPr/>
        </p:nvCxnSpPr>
        <p:spPr>
          <a:xfrm>
            <a:off x="6806605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to 155"/>
          <p:cNvCxnSpPr/>
          <p:nvPr/>
        </p:nvCxnSpPr>
        <p:spPr>
          <a:xfrm>
            <a:off x="7189378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to 156"/>
          <p:cNvCxnSpPr/>
          <p:nvPr/>
        </p:nvCxnSpPr>
        <p:spPr>
          <a:xfrm>
            <a:off x="7412661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to 157"/>
          <p:cNvCxnSpPr/>
          <p:nvPr/>
        </p:nvCxnSpPr>
        <p:spPr>
          <a:xfrm>
            <a:off x="7759992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to 158"/>
          <p:cNvCxnSpPr/>
          <p:nvPr/>
        </p:nvCxnSpPr>
        <p:spPr>
          <a:xfrm>
            <a:off x="7983275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tângulo 159"/>
          <p:cNvSpPr/>
          <p:nvPr/>
        </p:nvSpPr>
        <p:spPr>
          <a:xfrm>
            <a:off x="5225901" y="180873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161" name="Retângulo 160"/>
          <p:cNvSpPr/>
          <p:nvPr/>
        </p:nvSpPr>
        <p:spPr>
          <a:xfrm>
            <a:off x="5821319" y="180873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162" name="Retângulo 161"/>
          <p:cNvSpPr/>
          <p:nvPr/>
        </p:nvSpPr>
        <p:spPr>
          <a:xfrm>
            <a:off x="6409655" y="18087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3" name="Retângulo 162"/>
          <p:cNvSpPr/>
          <p:nvPr/>
        </p:nvSpPr>
        <p:spPr>
          <a:xfrm>
            <a:off x="6994445" y="180873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164" name="Retângulo 163"/>
          <p:cNvSpPr/>
          <p:nvPr/>
        </p:nvSpPr>
        <p:spPr>
          <a:xfrm>
            <a:off x="7582780" y="1808739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cxnSp>
        <p:nvCxnSpPr>
          <p:cNvPr id="165" name="Conector reto 164"/>
          <p:cNvCxnSpPr/>
          <p:nvPr/>
        </p:nvCxnSpPr>
        <p:spPr>
          <a:xfrm>
            <a:off x="7752901" y="186463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reto 165"/>
          <p:cNvCxnSpPr/>
          <p:nvPr/>
        </p:nvCxnSpPr>
        <p:spPr>
          <a:xfrm>
            <a:off x="7976184" y="186817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reto 166"/>
          <p:cNvCxnSpPr/>
          <p:nvPr/>
        </p:nvCxnSpPr>
        <p:spPr>
          <a:xfrm>
            <a:off x="7182287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to 167"/>
          <p:cNvCxnSpPr/>
          <p:nvPr/>
        </p:nvCxnSpPr>
        <p:spPr>
          <a:xfrm>
            <a:off x="7405570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reto 168"/>
          <p:cNvCxnSpPr/>
          <p:nvPr/>
        </p:nvCxnSpPr>
        <p:spPr>
          <a:xfrm>
            <a:off x="6615219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reto 169"/>
          <p:cNvCxnSpPr/>
          <p:nvPr/>
        </p:nvCxnSpPr>
        <p:spPr>
          <a:xfrm>
            <a:off x="6838502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/>
          <p:cNvCxnSpPr/>
          <p:nvPr/>
        </p:nvCxnSpPr>
        <p:spPr>
          <a:xfrm>
            <a:off x="6005617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/>
          <p:cNvCxnSpPr/>
          <p:nvPr/>
        </p:nvCxnSpPr>
        <p:spPr>
          <a:xfrm>
            <a:off x="6228900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/>
          <p:cNvCxnSpPr/>
          <p:nvPr/>
        </p:nvCxnSpPr>
        <p:spPr>
          <a:xfrm>
            <a:off x="5388929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/>
          <p:cNvCxnSpPr/>
          <p:nvPr/>
        </p:nvCxnSpPr>
        <p:spPr>
          <a:xfrm>
            <a:off x="5612212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tângulo 174"/>
          <p:cNvSpPr/>
          <p:nvPr/>
        </p:nvSpPr>
        <p:spPr>
          <a:xfrm>
            <a:off x="7585005" y="4273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176" name="Retângulo 175"/>
          <p:cNvSpPr/>
          <p:nvPr/>
        </p:nvSpPr>
        <p:spPr>
          <a:xfrm>
            <a:off x="7001195" y="39191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6419807" y="3209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5824243" y="3209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179" name="Retângulo 178"/>
          <p:cNvSpPr/>
          <p:nvPr/>
        </p:nvSpPr>
        <p:spPr>
          <a:xfrm>
            <a:off x="5232375" y="3209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80" name="Conector reto 179"/>
          <p:cNvCxnSpPr/>
          <p:nvPr/>
        </p:nvCxnSpPr>
        <p:spPr>
          <a:xfrm>
            <a:off x="5416667" y="10217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to 180"/>
          <p:cNvCxnSpPr/>
          <p:nvPr/>
        </p:nvCxnSpPr>
        <p:spPr>
          <a:xfrm>
            <a:off x="5639950" y="10571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to 181"/>
          <p:cNvCxnSpPr/>
          <p:nvPr/>
        </p:nvCxnSpPr>
        <p:spPr>
          <a:xfrm>
            <a:off x="5976639" y="986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reto 182"/>
          <p:cNvCxnSpPr/>
          <p:nvPr/>
        </p:nvCxnSpPr>
        <p:spPr>
          <a:xfrm>
            <a:off x="6199922" y="10217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to 183"/>
          <p:cNvCxnSpPr/>
          <p:nvPr/>
        </p:nvCxnSpPr>
        <p:spPr>
          <a:xfrm>
            <a:off x="6597012" y="9507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reto 184"/>
          <p:cNvCxnSpPr/>
          <p:nvPr/>
        </p:nvCxnSpPr>
        <p:spPr>
          <a:xfrm>
            <a:off x="6820295" y="9862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ector reto 185"/>
          <p:cNvCxnSpPr/>
          <p:nvPr/>
        </p:nvCxnSpPr>
        <p:spPr>
          <a:xfrm>
            <a:off x="7160681" y="11280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reto 186"/>
          <p:cNvCxnSpPr/>
          <p:nvPr/>
        </p:nvCxnSpPr>
        <p:spPr>
          <a:xfrm>
            <a:off x="7383964" y="1163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to 187"/>
          <p:cNvCxnSpPr/>
          <p:nvPr/>
        </p:nvCxnSpPr>
        <p:spPr>
          <a:xfrm>
            <a:off x="7758663" y="1163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to 188"/>
          <p:cNvCxnSpPr/>
          <p:nvPr/>
        </p:nvCxnSpPr>
        <p:spPr>
          <a:xfrm>
            <a:off x="7981946" y="1198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tângulo 189"/>
          <p:cNvSpPr/>
          <p:nvPr/>
        </p:nvSpPr>
        <p:spPr>
          <a:xfrm>
            <a:off x="5216153" y="349222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191" name="Conector reto 190"/>
          <p:cNvCxnSpPr/>
          <p:nvPr/>
        </p:nvCxnSpPr>
        <p:spPr>
          <a:xfrm>
            <a:off x="5407532" y="351703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ector reto 191"/>
          <p:cNvCxnSpPr/>
          <p:nvPr/>
        </p:nvCxnSpPr>
        <p:spPr>
          <a:xfrm>
            <a:off x="5630815" y="352057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etângulo 192"/>
          <p:cNvSpPr/>
          <p:nvPr/>
        </p:nvSpPr>
        <p:spPr>
          <a:xfrm>
            <a:off x="7588101" y="3484740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194" name="Retângulo 193"/>
          <p:cNvSpPr/>
          <p:nvPr/>
        </p:nvSpPr>
        <p:spPr>
          <a:xfrm>
            <a:off x="6999756" y="34847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95" name="Retângulo 194"/>
          <p:cNvSpPr/>
          <p:nvPr/>
        </p:nvSpPr>
        <p:spPr>
          <a:xfrm>
            <a:off x="6405849" y="348474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96" name="Retângulo 195"/>
          <p:cNvSpPr/>
          <p:nvPr/>
        </p:nvSpPr>
        <p:spPr>
          <a:xfrm>
            <a:off x="5814560" y="348988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97" name="Conector reto 196"/>
          <p:cNvCxnSpPr/>
          <p:nvPr/>
        </p:nvCxnSpPr>
        <p:spPr>
          <a:xfrm>
            <a:off x="7765301" y="35130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reto 197"/>
          <p:cNvCxnSpPr/>
          <p:nvPr/>
        </p:nvCxnSpPr>
        <p:spPr>
          <a:xfrm>
            <a:off x="7988584" y="351663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reto 198"/>
          <p:cNvCxnSpPr/>
          <p:nvPr/>
        </p:nvCxnSpPr>
        <p:spPr>
          <a:xfrm>
            <a:off x="7162784" y="35130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reto 199"/>
          <p:cNvCxnSpPr/>
          <p:nvPr/>
        </p:nvCxnSpPr>
        <p:spPr>
          <a:xfrm>
            <a:off x="7386067" y="351663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to 200"/>
          <p:cNvCxnSpPr/>
          <p:nvPr/>
        </p:nvCxnSpPr>
        <p:spPr>
          <a:xfrm>
            <a:off x="6568876" y="35130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 reto 201"/>
          <p:cNvCxnSpPr/>
          <p:nvPr/>
        </p:nvCxnSpPr>
        <p:spPr>
          <a:xfrm>
            <a:off x="6792159" y="35166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ector reto 202"/>
          <p:cNvCxnSpPr/>
          <p:nvPr/>
        </p:nvCxnSpPr>
        <p:spPr>
          <a:xfrm>
            <a:off x="5970498" y="351113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to 203"/>
          <p:cNvCxnSpPr/>
          <p:nvPr/>
        </p:nvCxnSpPr>
        <p:spPr>
          <a:xfrm>
            <a:off x="6193781" y="351468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CaixaDeTexto 204"/>
          <p:cNvSpPr txBox="1"/>
          <p:nvPr/>
        </p:nvSpPr>
        <p:spPr>
          <a:xfrm>
            <a:off x="4599234" y="62852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  <p:sp>
        <p:nvSpPr>
          <p:cNvPr id="206" name="CaixaDeTexto 205"/>
          <p:cNvSpPr txBox="1"/>
          <p:nvPr/>
        </p:nvSpPr>
        <p:spPr>
          <a:xfrm>
            <a:off x="4614452" y="241715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  <p:sp>
        <p:nvSpPr>
          <p:cNvPr id="207" name="CaixaDeTexto 206"/>
          <p:cNvSpPr txBox="1"/>
          <p:nvPr/>
        </p:nvSpPr>
        <p:spPr>
          <a:xfrm>
            <a:off x="4636512" y="411406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sp>
        <p:nvSpPr>
          <p:cNvPr id="208" name="CaixaDeTexto 207"/>
          <p:cNvSpPr txBox="1"/>
          <p:nvPr/>
        </p:nvSpPr>
        <p:spPr>
          <a:xfrm>
            <a:off x="4603716" y="578237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82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1728</TotalTime>
  <Words>2823</Words>
  <Application>Microsoft Office PowerPoint</Application>
  <PresentationFormat>Widescreen</PresentationFormat>
  <Paragraphs>1896</Paragraphs>
  <Slides>36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Times New Roman</vt:lpstr>
      <vt:lpstr>Tema do Office</vt:lpstr>
      <vt:lpstr>Delineamento de Blocos Casualizados  </vt:lpstr>
      <vt:lpstr>Apresentação do PowerPoint</vt:lpstr>
      <vt:lpstr>DIC vs DBC</vt:lpstr>
      <vt:lpstr>DIC vs DBC</vt:lpstr>
      <vt:lpstr>Delineamento de Blocos Casualizados Casualizado (DBC)</vt:lpstr>
      <vt:lpstr>Implantação de um experimento em DBC Campo</vt:lpstr>
      <vt:lpstr>Implantação de um experimento em DBC</vt:lpstr>
      <vt:lpstr>Implantação de um experimento em DBC</vt:lpstr>
      <vt:lpstr>Apresentação do PowerPoint</vt:lpstr>
      <vt:lpstr>Apresentação do PowerPoint</vt:lpstr>
      <vt:lpstr>Sorteio - Planilha de Campo</vt:lpstr>
      <vt:lpstr>Sorteio - Planilha de Campo</vt:lpstr>
      <vt:lpstr>Apresentação do PowerPoint</vt:lpstr>
      <vt:lpstr>Tabulação dos Dados</vt:lpstr>
      <vt:lpstr>Apresentação do PowerPoint</vt:lpstr>
      <vt:lpstr>Modelo Estatístico</vt:lpstr>
      <vt:lpstr>Análise de Variância - ANOVA</vt:lpstr>
      <vt:lpstr>Apresentação do PowerPoint</vt:lpstr>
      <vt:lpstr>Ortogonalidade do GL e das Somas de Quadrados</vt:lpstr>
      <vt:lpstr>Apresentação do PowerPoint</vt:lpstr>
      <vt:lpstr>Apresentação do PowerPoint</vt:lpstr>
      <vt:lpstr>Estatísticas Importantes</vt:lpstr>
      <vt:lpstr>Exemplo – DBC  Avaliação de 10 cultivares de arroz quanto a produtividade de grãos (Kg ha-1)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Estatísticas Importantes</vt:lpstr>
      <vt:lpstr>Apresentação do PowerPoint</vt:lpstr>
      <vt:lpstr>Resumo da ANOVA - DBC</vt:lpstr>
      <vt:lpstr>Intervalo de Confiança</vt:lpstr>
      <vt:lpstr>ANOVA - DBC</vt:lpstr>
      <vt:lpstr>ANOVA - DBC</vt:lpstr>
      <vt:lpstr>ANOVA - DBC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Delineamentos Básicos DIC e DBC</dc:title>
  <dc:creator>Cliente</dc:creator>
  <cp:lastModifiedBy>Cliente</cp:lastModifiedBy>
  <cp:revision>170</cp:revision>
  <dcterms:created xsi:type="dcterms:W3CDTF">2019-07-03T18:21:47Z</dcterms:created>
  <dcterms:modified xsi:type="dcterms:W3CDTF">2019-07-26T13:13:49Z</dcterms:modified>
</cp:coreProperties>
</file>